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AE74BB7-6253-4C32-BA65-6EF40BE9E222}" type="datetimeFigureOut">
              <a:rPr lang="ar-EG" smtClean="0"/>
              <a:t>16/02/1438</a:t>
            </a:fld>
            <a:endParaRPr lang="ar-EG"/>
          </a:p>
        </p:txBody>
      </p:sp>
      <p:sp>
        <p:nvSpPr>
          <p:cNvPr id="17" name="Footer Placeholder 16"/>
          <p:cNvSpPr>
            <a:spLocks noGrp="1"/>
          </p:cNvSpPr>
          <p:nvPr>
            <p:ph type="ftr" sz="quarter" idx="11"/>
          </p:nvPr>
        </p:nvSpPr>
        <p:spPr/>
        <p:txBody>
          <a:bodyPr/>
          <a:lstStyle/>
          <a:p>
            <a:endParaRPr lang="ar-EG"/>
          </a:p>
        </p:txBody>
      </p:sp>
      <p:sp>
        <p:nvSpPr>
          <p:cNvPr id="29" name="Slide Number Placeholder 28"/>
          <p:cNvSpPr>
            <a:spLocks noGrp="1"/>
          </p:cNvSpPr>
          <p:nvPr>
            <p:ph type="sldNum" sz="quarter" idx="12"/>
          </p:nvPr>
        </p:nvSpPr>
        <p:spPr/>
        <p:txBody>
          <a:bodyPr/>
          <a:lstStyle/>
          <a:p>
            <a:fld id="{0413F14E-FC07-42DB-BC3B-4BEBC00967A4}" type="slidenum">
              <a:rPr lang="ar-EG" smtClean="0"/>
              <a:t>‹#›</a:t>
            </a:fld>
            <a:endParaRPr lang="ar-EG"/>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74BB7-6253-4C32-BA65-6EF40BE9E222}" type="datetimeFigureOut">
              <a:rPr lang="ar-EG" smtClean="0"/>
              <a:t>16/02/1438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74BB7-6253-4C32-BA65-6EF40BE9E222}" type="datetimeFigureOut">
              <a:rPr lang="ar-EG" smtClean="0"/>
              <a:t>16/02/1438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74BB7-6253-4C32-BA65-6EF40BE9E222}" type="datetimeFigureOut">
              <a:rPr lang="ar-EG" smtClean="0"/>
              <a:t>16/02/1438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E74BB7-6253-4C32-BA65-6EF40BE9E222}" type="datetimeFigureOut">
              <a:rPr lang="ar-EG" smtClean="0"/>
              <a:t>16/02/1438</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7924800" y="6416675"/>
            <a:ext cx="762000" cy="365125"/>
          </a:xfrm>
        </p:spPr>
        <p:txBody>
          <a:bodyPr/>
          <a:lstStyle/>
          <a:p>
            <a:fld id="{0413F14E-FC07-42DB-BC3B-4BEBC00967A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E74BB7-6253-4C32-BA65-6EF40BE9E222}" type="datetimeFigureOut">
              <a:rPr lang="ar-EG" smtClean="0"/>
              <a:t>16/02/1438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E74BB7-6253-4C32-BA65-6EF40BE9E222}" type="datetimeFigureOut">
              <a:rPr lang="ar-EG" smtClean="0"/>
              <a:t>16/02/1438</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74BB7-6253-4C32-BA65-6EF40BE9E222}" type="datetimeFigureOut">
              <a:rPr lang="ar-EG" smtClean="0"/>
              <a:t>16/02/1438</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74BB7-6253-4C32-BA65-6EF40BE9E222}" type="datetimeFigureOut">
              <a:rPr lang="ar-EG" smtClean="0"/>
              <a:t>16/02/1438</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E74BB7-6253-4C32-BA65-6EF40BE9E222}" type="datetimeFigureOut">
              <a:rPr lang="ar-EG" smtClean="0"/>
              <a:t>16/02/1438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74BB7-6253-4C32-BA65-6EF40BE9E222}" type="datetimeFigureOut">
              <a:rPr lang="ar-EG" smtClean="0"/>
              <a:t>16/02/1438</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413F14E-FC07-42DB-BC3B-4BEBC00967A4}"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AE74BB7-6253-4C32-BA65-6EF40BE9E222}" type="datetimeFigureOut">
              <a:rPr lang="ar-EG" smtClean="0"/>
              <a:t>16/02/1438</a:t>
            </a:fld>
            <a:endParaRPr lang="ar-EG"/>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EG"/>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413F14E-FC07-42DB-BC3B-4BEBC00967A4}"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371600"/>
            <a:ext cx="8229600" cy="2561456"/>
          </a:xfrm>
        </p:spPr>
        <p:txBody>
          <a:bodyPr/>
          <a:lstStyle/>
          <a:p>
            <a:r>
              <a:rPr lang="ar-EG" sz="8800" dirty="0" smtClean="0"/>
              <a:t>الخريطة</a:t>
            </a:r>
            <a:endParaRPr lang="ar-EG" dirty="0"/>
          </a:p>
        </p:txBody>
      </p:sp>
    </p:spTree>
    <p:extLst>
      <p:ext uri="{BB962C8B-B14F-4D97-AF65-F5344CB8AC3E}">
        <p14:creationId xmlns:p14="http://schemas.microsoft.com/office/powerpoint/2010/main" val="5272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472608"/>
          </a:xfrm>
        </p:spPr>
        <p:txBody>
          <a:bodyPr>
            <a:noAutofit/>
          </a:bodyPr>
          <a:lstStyle/>
          <a:p>
            <a:pPr algn="ctr"/>
            <a:endParaRPr lang="ar-EG" sz="11500" dirty="0" smtClean="0">
              <a:cs typeface="Akhbar MT" pitchFamily="2" charset="-78"/>
            </a:endParaRPr>
          </a:p>
          <a:p>
            <a:pPr algn="ctr"/>
            <a:r>
              <a:rPr lang="ar-EG" sz="11500" b="1" i="1" u="sng" dirty="0" smtClean="0">
                <a:solidFill>
                  <a:srgbClr val="002060"/>
                </a:solidFill>
                <a:cs typeface="Akhbar MT" pitchFamily="2" charset="-78"/>
              </a:rPr>
              <a:t> تصنيف الخرائط</a:t>
            </a:r>
            <a:endParaRPr lang="ar-EG" sz="11500" b="1" i="1" u="sng" dirty="0">
              <a:solidFill>
                <a:srgbClr val="002060"/>
              </a:solidFill>
              <a:cs typeface="Akhbar MT" pitchFamily="2" charset="-78"/>
            </a:endParaRPr>
          </a:p>
        </p:txBody>
      </p:sp>
    </p:spTree>
    <p:extLst>
      <p:ext uri="{BB962C8B-B14F-4D97-AF65-F5344CB8AC3E}">
        <p14:creationId xmlns:p14="http://schemas.microsoft.com/office/powerpoint/2010/main" val="35211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ar-EG" sz="4400" dirty="0" smtClean="0">
                <a:cs typeface="+mn-cs"/>
              </a:rPr>
              <a:t>تصنيف الخرائط بناءً على مقياس الرسم</a:t>
            </a:r>
            <a:endParaRPr lang="ar-EG" sz="4400" dirty="0">
              <a:cs typeface="+mn-cs"/>
            </a:endParaRPr>
          </a:p>
        </p:txBody>
      </p:sp>
      <p:sp>
        <p:nvSpPr>
          <p:cNvPr id="3" name="Content Placeholder 2"/>
          <p:cNvSpPr>
            <a:spLocks noGrp="1"/>
          </p:cNvSpPr>
          <p:nvPr>
            <p:ph idx="1"/>
          </p:nvPr>
        </p:nvSpPr>
        <p:spPr>
          <a:xfrm>
            <a:off x="457200" y="1484784"/>
            <a:ext cx="8229600" cy="5184576"/>
          </a:xfrm>
        </p:spPr>
        <p:txBody>
          <a:bodyPr>
            <a:normAutofit fontScale="92500" lnSpcReduction="20000"/>
          </a:bodyPr>
          <a:lstStyle/>
          <a:p>
            <a:r>
              <a:rPr lang="ar-EG" sz="3000" b="1" u="sng" dirty="0" smtClean="0">
                <a:solidFill>
                  <a:srgbClr val="FFFF00"/>
                </a:solidFill>
                <a:latin typeface="Andalus" pitchFamily="18" charset="-78"/>
                <a:cs typeface="Andalus" pitchFamily="18" charset="-78"/>
              </a:rPr>
              <a:t>1- الخـــرائط العالمـــية :</a:t>
            </a:r>
          </a:p>
          <a:p>
            <a:r>
              <a:rPr lang="ar-EG" dirty="0" smtClean="0"/>
              <a:t>وتسمى بالخرائط المليونية ويكون مقياس رسمها  1: مليون  أو أصغر,وتشمل خرائط الأطالس وخرائط الحائط .</a:t>
            </a:r>
          </a:p>
          <a:p>
            <a:r>
              <a:rPr lang="ar-EG" sz="3000" b="1" u="sng" dirty="0" smtClean="0">
                <a:solidFill>
                  <a:srgbClr val="FFFF00"/>
                </a:solidFill>
                <a:latin typeface="Andalus" pitchFamily="18" charset="-78"/>
                <a:cs typeface="Andalus" pitchFamily="18" charset="-78"/>
              </a:rPr>
              <a:t>2- الخـرائط الطبوغرافية :</a:t>
            </a:r>
          </a:p>
          <a:p>
            <a:r>
              <a:rPr lang="ar-EG" dirty="0" smtClean="0"/>
              <a:t>هي خرائط بمقياس رسم كبير نسبيًا لمنطقة محدودة من سطح الأرض وتبدأ بمقياس رسم 1: 80,000 فأكبر, وحتى 1: 20,000 وهي تستخدم في الأغراض العسكرية والجغرافية.</a:t>
            </a:r>
          </a:p>
          <a:p>
            <a:r>
              <a:rPr lang="ar-EG" sz="3000" b="1" u="sng" dirty="0" smtClean="0">
                <a:solidFill>
                  <a:srgbClr val="FFFF00"/>
                </a:solidFill>
                <a:latin typeface="Andalus" pitchFamily="18" charset="-78"/>
                <a:cs typeface="Andalus" pitchFamily="18" charset="-78"/>
              </a:rPr>
              <a:t>3- الخرائط الكادسترالية :</a:t>
            </a:r>
          </a:p>
          <a:p>
            <a:r>
              <a:rPr lang="ar-EG" dirty="0" smtClean="0"/>
              <a:t>تسمى بالتفصيلية ومقياس رسمها يبدأ من 1 : 10,000 فأكبر, وأهمها خرائط فك الزمام الزراعية(1: 5000) وخرائط تفريد المدن(1: 2500).</a:t>
            </a:r>
          </a:p>
          <a:p>
            <a:r>
              <a:rPr lang="ar-EG" sz="3000" b="1" u="sng" dirty="0" smtClean="0">
                <a:solidFill>
                  <a:srgbClr val="FFFF00"/>
                </a:solidFill>
                <a:latin typeface="Andalus" pitchFamily="18" charset="-78"/>
                <a:cs typeface="Andalus" pitchFamily="18" charset="-78"/>
              </a:rPr>
              <a:t>4- المخططات:</a:t>
            </a:r>
          </a:p>
          <a:p>
            <a:r>
              <a:rPr lang="ar-EG" dirty="0" smtClean="0"/>
              <a:t>هي خرائط كبيرة المقياس جدًا لإظهار أدق التفاصيل وتستخدم في الأعمال الهندسية.</a:t>
            </a:r>
            <a:endParaRPr lang="ar-EG" dirty="0"/>
          </a:p>
          <a:p>
            <a:endParaRPr lang="ar-EG" b="1" u="sng" dirty="0">
              <a:solidFill>
                <a:schemeClr val="bg1"/>
              </a:solidFill>
              <a:latin typeface="Andalus" pitchFamily="18" charset="-78"/>
            </a:endParaRPr>
          </a:p>
        </p:txBody>
      </p:sp>
    </p:spTree>
    <p:extLst>
      <p:ext uri="{BB962C8B-B14F-4D97-AF65-F5344CB8AC3E}">
        <p14:creationId xmlns:p14="http://schemas.microsoft.com/office/powerpoint/2010/main" val="309924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5"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2000"/>
                                        <p:tgtEl>
                                          <p:spTgt spid="3">
                                            <p:txEl>
                                              <p:pRg st="1" end="1"/>
                                            </p:txEl>
                                          </p:spTgt>
                                        </p:tgtEl>
                                      </p:cBhvr>
                                    </p:animEffect>
                                    <p:anim calcmode="lin" valueType="num">
                                      <p:cBhvr>
                                        <p:cTn id="24"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5"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wipe(down)">
                                      <p:cBhvr>
                                        <p:cTn id="38" dur="580">
                                          <p:stCondLst>
                                            <p:cond delay="0"/>
                                          </p:stCondLst>
                                        </p:cTn>
                                        <p:tgtEl>
                                          <p:spTgt spid="3">
                                            <p:txEl>
                                              <p:pRg st="3" end="3"/>
                                            </p:txEl>
                                          </p:spTgt>
                                        </p:tgtEl>
                                      </p:cBhvr>
                                    </p:animEffect>
                                    <p:anim calcmode="lin" valueType="num">
                                      <p:cBhvr>
                                        <p:cTn id="3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3">
                                            <p:txEl>
                                              <p:pRg st="3" end="3"/>
                                            </p:txEl>
                                          </p:spTgt>
                                        </p:tgtEl>
                                      </p:cBhvr>
                                      <p:to x="100000" y="60000"/>
                                    </p:animScale>
                                    <p:animScale>
                                      <p:cBhvr>
                                        <p:cTn id="45" dur="166" decel="50000">
                                          <p:stCondLst>
                                            <p:cond delay="676"/>
                                          </p:stCondLst>
                                        </p:cTn>
                                        <p:tgtEl>
                                          <p:spTgt spid="3">
                                            <p:txEl>
                                              <p:pRg st="3" end="3"/>
                                            </p:txEl>
                                          </p:spTgt>
                                        </p:tgtEl>
                                      </p:cBhvr>
                                      <p:to x="100000" y="100000"/>
                                    </p:animScale>
                                    <p:animScale>
                                      <p:cBhvr>
                                        <p:cTn id="46" dur="26">
                                          <p:stCondLst>
                                            <p:cond delay="1312"/>
                                          </p:stCondLst>
                                        </p:cTn>
                                        <p:tgtEl>
                                          <p:spTgt spid="3">
                                            <p:txEl>
                                              <p:pRg st="3" end="3"/>
                                            </p:txEl>
                                          </p:spTgt>
                                        </p:tgtEl>
                                      </p:cBhvr>
                                      <p:to x="100000" y="80000"/>
                                    </p:animScale>
                                    <p:animScale>
                                      <p:cBhvr>
                                        <p:cTn id="47" dur="166" decel="50000">
                                          <p:stCondLst>
                                            <p:cond delay="1338"/>
                                          </p:stCondLst>
                                        </p:cTn>
                                        <p:tgtEl>
                                          <p:spTgt spid="3">
                                            <p:txEl>
                                              <p:pRg st="3" end="3"/>
                                            </p:txEl>
                                          </p:spTgt>
                                        </p:tgtEl>
                                      </p:cBhvr>
                                      <p:to x="100000" y="100000"/>
                                    </p:animScale>
                                    <p:animScale>
                                      <p:cBhvr>
                                        <p:cTn id="48" dur="26">
                                          <p:stCondLst>
                                            <p:cond delay="1642"/>
                                          </p:stCondLst>
                                        </p:cTn>
                                        <p:tgtEl>
                                          <p:spTgt spid="3">
                                            <p:txEl>
                                              <p:pRg st="3" end="3"/>
                                            </p:txEl>
                                          </p:spTgt>
                                        </p:tgtEl>
                                      </p:cBhvr>
                                      <p:to x="100000" y="90000"/>
                                    </p:animScale>
                                    <p:animScale>
                                      <p:cBhvr>
                                        <p:cTn id="49" dur="166" decel="50000">
                                          <p:stCondLst>
                                            <p:cond delay="1668"/>
                                          </p:stCondLst>
                                        </p:cTn>
                                        <p:tgtEl>
                                          <p:spTgt spid="3">
                                            <p:txEl>
                                              <p:pRg st="3" end="3"/>
                                            </p:txEl>
                                          </p:spTgt>
                                        </p:tgtEl>
                                      </p:cBhvr>
                                      <p:to x="100000" y="100000"/>
                                    </p:animScale>
                                    <p:animScale>
                                      <p:cBhvr>
                                        <p:cTn id="50" dur="26">
                                          <p:stCondLst>
                                            <p:cond delay="1808"/>
                                          </p:stCondLst>
                                        </p:cTn>
                                        <p:tgtEl>
                                          <p:spTgt spid="3">
                                            <p:txEl>
                                              <p:pRg st="3" end="3"/>
                                            </p:txEl>
                                          </p:spTgt>
                                        </p:tgtEl>
                                      </p:cBhvr>
                                      <p:to x="100000" y="95000"/>
                                    </p:animScale>
                                    <p:animScale>
                                      <p:cBhvr>
                                        <p:cTn id="51" dur="166" decel="50000">
                                          <p:stCondLst>
                                            <p:cond delay="1834"/>
                                          </p:stCondLst>
                                        </p:cTn>
                                        <p:tgtEl>
                                          <p:spTgt spid="3">
                                            <p:txEl>
                                              <p:pRg st="3" end="3"/>
                                            </p:txEl>
                                          </p:spTgt>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nodeType="clickEffect">
                                  <p:stCondLst>
                                    <p:cond delay="0"/>
                                  </p:stCondLst>
                                  <p:childTnLst>
                                    <p:set>
                                      <p:cBhvr>
                                        <p:cTn id="55" dur="1" fill="hold">
                                          <p:stCondLst>
                                            <p:cond delay="0"/>
                                          </p:stCondLst>
                                        </p:cTn>
                                        <p:tgtEl>
                                          <p:spTgt spid="3">
                                            <p:txEl>
                                              <p:pRg st="4" end="4"/>
                                            </p:txEl>
                                          </p:spTgt>
                                        </p:tgtEl>
                                        <p:attrNameLst>
                                          <p:attrName>style.visibility</p:attrName>
                                        </p:attrNameLst>
                                      </p:cBhvr>
                                      <p:to>
                                        <p:strVal val="visible"/>
                                      </p:to>
                                    </p:set>
                                    <p:animEffect transition="in" filter="fade">
                                      <p:cBhvr>
                                        <p:cTn id="56" dur="2000"/>
                                        <p:tgtEl>
                                          <p:spTgt spid="3">
                                            <p:txEl>
                                              <p:pRg st="4" end="4"/>
                                            </p:txEl>
                                          </p:spTgt>
                                        </p:tgtEl>
                                      </p:cBhvr>
                                    </p:animEffect>
                                    <p:anim calcmode="lin" valueType="num">
                                      <p:cBhvr>
                                        <p:cTn id="57"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5" end="5"/>
                                            </p:txEl>
                                          </p:spTgt>
                                        </p:tgtEl>
                                        <p:attrNameLst>
                                          <p:attrName>style.visibility</p:attrName>
                                        </p:attrNameLst>
                                      </p:cBhvr>
                                      <p:to>
                                        <p:strVal val="visible"/>
                                      </p:to>
                                    </p:set>
                                    <p:anim calcmode="lin" valueType="num">
                                      <p:cBhvr>
                                        <p:cTn id="6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5" end="5"/>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nodeType="clickEffect">
                                  <p:stCondLst>
                                    <p:cond delay="0"/>
                                  </p:stCondLst>
                                  <p:childTnLst>
                                    <p:set>
                                      <p:cBhvr>
                                        <p:cTn id="70" dur="1" fill="hold">
                                          <p:stCondLst>
                                            <p:cond delay="0"/>
                                          </p:stCondLst>
                                        </p:cTn>
                                        <p:tgtEl>
                                          <p:spTgt spid="3">
                                            <p:txEl>
                                              <p:pRg st="6" end="6"/>
                                            </p:txEl>
                                          </p:spTgt>
                                        </p:tgtEl>
                                        <p:attrNameLst>
                                          <p:attrName>style.visibility</p:attrName>
                                        </p:attrNameLst>
                                      </p:cBhvr>
                                      <p:to>
                                        <p:strVal val="visible"/>
                                      </p:to>
                                    </p:set>
                                    <p:animEffect transition="in" filter="wipe(down)">
                                      <p:cBhvr>
                                        <p:cTn id="71" dur="580">
                                          <p:stCondLst>
                                            <p:cond delay="0"/>
                                          </p:stCondLst>
                                        </p:cTn>
                                        <p:tgtEl>
                                          <p:spTgt spid="3">
                                            <p:txEl>
                                              <p:pRg st="6" end="6"/>
                                            </p:txEl>
                                          </p:spTgt>
                                        </p:tgtEl>
                                      </p:cBhvr>
                                    </p:animEffect>
                                    <p:anim calcmode="lin" valueType="num">
                                      <p:cBhvr>
                                        <p:cTn id="7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6" end="6"/>
                                            </p:txEl>
                                          </p:spTgt>
                                        </p:tgtEl>
                                      </p:cBhvr>
                                      <p:to x="100000" y="60000"/>
                                    </p:animScale>
                                    <p:animScale>
                                      <p:cBhvr>
                                        <p:cTn id="78" dur="166" decel="50000">
                                          <p:stCondLst>
                                            <p:cond delay="676"/>
                                          </p:stCondLst>
                                        </p:cTn>
                                        <p:tgtEl>
                                          <p:spTgt spid="3">
                                            <p:txEl>
                                              <p:pRg st="6" end="6"/>
                                            </p:txEl>
                                          </p:spTgt>
                                        </p:tgtEl>
                                      </p:cBhvr>
                                      <p:to x="100000" y="100000"/>
                                    </p:animScale>
                                    <p:animScale>
                                      <p:cBhvr>
                                        <p:cTn id="79" dur="26">
                                          <p:stCondLst>
                                            <p:cond delay="1312"/>
                                          </p:stCondLst>
                                        </p:cTn>
                                        <p:tgtEl>
                                          <p:spTgt spid="3">
                                            <p:txEl>
                                              <p:pRg st="6" end="6"/>
                                            </p:txEl>
                                          </p:spTgt>
                                        </p:tgtEl>
                                      </p:cBhvr>
                                      <p:to x="100000" y="80000"/>
                                    </p:animScale>
                                    <p:animScale>
                                      <p:cBhvr>
                                        <p:cTn id="80" dur="166" decel="50000">
                                          <p:stCondLst>
                                            <p:cond delay="1338"/>
                                          </p:stCondLst>
                                        </p:cTn>
                                        <p:tgtEl>
                                          <p:spTgt spid="3">
                                            <p:txEl>
                                              <p:pRg st="6" end="6"/>
                                            </p:txEl>
                                          </p:spTgt>
                                        </p:tgtEl>
                                      </p:cBhvr>
                                      <p:to x="100000" y="100000"/>
                                    </p:animScale>
                                    <p:animScale>
                                      <p:cBhvr>
                                        <p:cTn id="81" dur="26">
                                          <p:stCondLst>
                                            <p:cond delay="1642"/>
                                          </p:stCondLst>
                                        </p:cTn>
                                        <p:tgtEl>
                                          <p:spTgt spid="3">
                                            <p:txEl>
                                              <p:pRg st="6" end="6"/>
                                            </p:txEl>
                                          </p:spTgt>
                                        </p:tgtEl>
                                      </p:cBhvr>
                                      <p:to x="100000" y="90000"/>
                                    </p:animScale>
                                    <p:animScale>
                                      <p:cBhvr>
                                        <p:cTn id="82" dur="166" decel="50000">
                                          <p:stCondLst>
                                            <p:cond delay="1668"/>
                                          </p:stCondLst>
                                        </p:cTn>
                                        <p:tgtEl>
                                          <p:spTgt spid="3">
                                            <p:txEl>
                                              <p:pRg st="6" end="6"/>
                                            </p:txEl>
                                          </p:spTgt>
                                        </p:tgtEl>
                                      </p:cBhvr>
                                      <p:to x="100000" y="100000"/>
                                    </p:animScale>
                                    <p:animScale>
                                      <p:cBhvr>
                                        <p:cTn id="83" dur="26">
                                          <p:stCondLst>
                                            <p:cond delay="1808"/>
                                          </p:stCondLst>
                                        </p:cTn>
                                        <p:tgtEl>
                                          <p:spTgt spid="3">
                                            <p:txEl>
                                              <p:pRg st="6" end="6"/>
                                            </p:txEl>
                                          </p:spTgt>
                                        </p:tgtEl>
                                      </p:cBhvr>
                                      <p:to x="100000" y="95000"/>
                                    </p:animScale>
                                    <p:animScale>
                                      <p:cBhvr>
                                        <p:cTn id="84" dur="166" decel="50000">
                                          <p:stCondLst>
                                            <p:cond delay="1834"/>
                                          </p:stCondLst>
                                        </p:cTn>
                                        <p:tgtEl>
                                          <p:spTgt spid="3">
                                            <p:txEl>
                                              <p:pRg st="6" end="6"/>
                                            </p:txEl>
                                          </p:spTgt>
                                        </p:tgtEl>
                                      </p:cBhvr>
                                      <p:to x="100000" y="100000"/>
                                    </p:animScale>
                                  </p:childTnLst>
                                </p:cTn>
                              </p:par>
                            </p:childTnLst>
                          </p:cTn>
                        </p:par>
                      </p:childTnLst>
                    </p:cTn>
                  </p:par>
                  <p:par>
                    <p:cTn id="85" fill="hold">
                      <p:stCondLst>
                        <p:cond delay="indefinite"/>
                      </p:stCondLst>
                      <p:childTnLst>
                        <p:par>
                          <p:cTn id="86" fill="hold">
                            <p:stCondLst>
                              <p:cond delay="0"/>
                            </p:stCondLst>
                            <p:childTnLst>
                              <p:par>
                                <p:cTn id="87" presetID="31" presetClass="entr" presetSubtype="0" fill="hold" nodeType="clickEffect">
                                  <p:stCondLst>
                                    <p:cond delay="0"/>
                                  </p:stCondLst>
                                  <p:childTnLst>
                                    <p:set>
                                      <p:cBhvr>
                                        <p:cTn id="88" dur="1" fill="hold">
                                          <p:stCondLst>
                                            <p:cond delay="0"/>
                                          </p:stCondLst>
                                        </p:cTn>
                                        <p:tgtEl>
                                          <p:spTgt spid="3">
                                            <p:txEl>
                                              <p:pRg st="7" end="7"/>
                                            </p:txEl>
                                          </p:spTgt>
                                        </p:tgtEl>
                                        <p:attrNameLst>
                                          <p:attrName>style.visibility</p:attrName>
                                        </p:attrNameLst>
                                      </p:cBhvr>
                                      <p:to>
                                        <p:strVal val="visible"/>
                                      </p:to>
                                    </p:set>
                                    <p:anim calcmode="lin" valueType="num">
                                      <p:cBhvr>
                                        <p:cTn id="8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9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9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4800" i="1" u="sng" dirty="0" smtClean="0">
                <a:latin typeface="Andalus" pitchFamily="18" charset="-78"/>
                <a:cs typeface="Andalus" pitchFamily="18" charset="-78"/>
              </a:rPr>
              <a:t/>
            </a:r>
            <a:br>
              <a:rPr lang="ar-EG" sz="4800" i="1" u="sng" dirty="0" smtClean="0">
                <a:latin typeface="Andalus" pitchFamily="18" charset="-78"/>
                <a:cs typeface="Andalus" pitchFamily="18" charset="-78"/>
              </a:rPr>
            </a:br>
            <a:r>
              <a:rPr lang="ar-EG" sz="4800" i="1" u="sng" dirty="0" smtClean="0">
                <a:latin typeface="Andalus" pitchFamily="18" charset="-78"/>
                <a:cs typeface="Andalus" pitchFamily="18" charset="-78"/>
              </a:rPr>
              <a:t>تصنيف الخرائط بناءً على الهدف من الخـــريطة.</a:t>
            </a:r>
            <a:endParaRPr lang="ar-EG" sz="4800" i="1" u="sng" dirty="0">
              <a:latin typeface="Andalus" pitchFamily="18" charset="-78"/>
              <a:cs typeface="Andalus" pitchFamily="18" charset="-78"/>
            </a:endParaRPr>
          </a:p>
        </p:txBody>
      </p:sp>
      <p:sp>
        <p:nvSpPr>
          <p:cNvPr id="3" name="Content Placeholder 2"/>
          <p:cNvSpPr>
            <a:spLocks noGrp="1"/>
          </p:cNvSpPr>
          <p:nvPr>
            <p:ph idx="1"/>
          </p:nvPr>
        </p:nvSpPr>
        <p:spPr>
          <a:xfrm>
            <a:off x="457200" y="1916832"/>
            <a:ext cx="8229600" cy="4392528"/>
          </a:xfrm>
        </p:spPr>
        <p:txBody>
          <a:bodyPr/>
          <a:lstStyle/>
          <a:p>
            <a:endParaRPr lang="ar-EG" dirty="0" smtClean="0"/>
          </a:p>
          <a:p>
            <a:r>
              <a:rPr lang="ar-EG" b="1" u="sng" dirty="0" smtClean="0">
                <a:solidFill>
                  <a:srgbClr val="FFFF00"/>
                </a:solidFill>
              </a:rPr>
              <a:t>1- الخـــرائط الطبيــعية:</a:t>
            </a:r>
          </a:p>
          <a:p>
            <a:r>
              <a:rPr lang="ar-EG" dirty="0" smtClean="0"/>
              <a:t>وتتناول تمثيل الظاهرات الطبيعية على سطح الأرض, وتشمل الخرائط الجيولوجية والمناخية والنباتية والكنتورية وخرائط التربة.</a:t>
            </a:r>
          </a:p>
          <a:p>
            <a:r>
              <a:rPr lang="ar-EG" b="1" u="sng" dirty="0" smtClean="0">
                <a:solidFill>
                  <a:srgbClr val="FFFF00"/>
                </a:solidFill>
              </a:rPr>
              <a:t>2- الخـــرائط البشــــرية :</a:t>
            </a:r>
          </a:p>
          <a:p>
            <a:r>
              <a:rPr lang="ar-EG" dirty="0" smtClean="0"/>
              <a:t>وتتناول تمثيل الظواهر البشـــرية والاقتصادية على سطح الأرض, وتشمل الخرائط الادارية والاقتصادية وخرائط النقل والســكان.</a:t>
            </a:r>
            <a:endParaRPr lang="ar-EG" dirty="0"/>
          </a:p>
        </p:txBody>
      </p:sp>
    </p:spTree>
    <p:extLst>
      <p:ext uri="{BB962C8B-B14F-4D97-AF65-F5344CB8AC3E}">
        <p14:creationId xmlns:p14="http://schemas.microsoft.com/office/powerpoint/2010/main" val="4025500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5"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anim calcmode="lin" valueType="num">
                                      <p:cBhvr>
                                        <p:cTn id="24"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5"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wipe(down)">
                                      <p:cBhvr>
                                        <p:cTn id="38" dur="580">
                                          <p:stCondLst>
                                            <p:cond delay="0"/>
                                          </p:stCondLst>
                                        </p:cTn>
                                        <p:tgtEl>
                                          <p:spTgt spid="3">
                                            <p:txEl>
                                              <p:pRg st="4" end="4"/>
                                            </p:txEl>
                                          </p:spTgt>
                                        </p:tgtEl>
                                      </p:cBhvr>
                                    </p:animEffect>
                                    <p:anim calcmode="lin" valueType="num">
                                      <p:cBhvr>
                                        <p:cTn id="3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3">
                                            <p:txEl>
                                              <p:pRg st="4" end="4"/>
                                            </p:txEl>
                                          </p:spTgt>
                                        </p:tgtEl>
                                      </p:cBhvr>
                                      <p:to x="100000" y="60000"/>
                                    </p:animScale>
                                    <p:animScale>
                                      <p:cBhvr>
                                        <p:cTn id="45" dur="166" decel="50000">
                                          <p:stCondLst>
                                            <p:cond delay="676"/>
                                          </p:stCondLst>
                                        </p:cTn>
                                        <p:tgtEl>
                                          <p:spTgt spid="3">
                                            <p:txEl>
                                              <p:pRg st="4" end="4"/>
                                            </p:txEl>
                                          </p:spTgt>
                                        </p:tgtEl>
                                      </p:cBhvr>
                                      <p:to x="100000" y="100000"/>
                                    </p:animScale>
                                    <p:animScale>
                                      <p:cBhvr>
                                        <p:cTn id="46" dur="26">
                                          <p:stCondLst>
                                            <p:cond delay="1312"/>
                                          </p:stCondLst>
                                        </p:cTn>
                                        <p:tgtEl>
                                          <p:spTgt spid="3">
                                            <p:txEl>
                                              <p:pRg st="4" end="4"/>
                                            </p:txEl>
                                          </p:spTgt>
                                        </p:tgtEl>
                                      </p:cBhvr>
                                      <p:to x="100000" y="80000"/>
                                    </p:animScale>
                                    <p:animScale>
                                      <p:cBhvr>
                                        <p:cTn id="47" dur="166" decel="50000">
                                          <p:stCondLst>
                                            <p:cond delay="1338"/>
                                          </p:stCondLst>
                                        </p:cTn>
                                        <p:tgtEl>
                                          <p:spTgt spid="3">
                                            <p:txEl>
                                              <p:pRg st="4" end="4"/>
                                            </p:txEl>
                                          </p:spTgt>
                                        </p:tgtEl>
                                      </p:cBhvr>
                                      <p:to x="100000" y="100000"/>
                                    </p:animScale>
                                    <p:animScale>
                                      <p:cBhvr>
                                        <p:cTn id="48" dur="26">
                                          <p:stCondLst>
                                            <p:cond delay="1642"/>
                                          </p:stCondLst>
                                        </p:cTn>
                                        <p:tgtEl>
                                          <p:spTgt spid="3">
                                            <p:txEl>
                                              <p:pRg st="4" end="4"/>
                                            </p:txEl>
                                          </p:spTgt>
                                        </p:tgtEl>
                                      </p:cBhvr>
                                      <p:to x="100000" y="90000"/>
                                    </p:animScale>
                                    <p:animScale>
                                      <p:cBhvr>
                                        <p:cTn id="49" dur="166" decel="50000">
                                          <p:stCondLst>
                                            <p:cond delay="1668"/>
                                          </p:stCondLst>
                                        </p:cTn>
                                        <p:tgtEl>
                                          <p:spTgt spid="3">
                                            <p:txEl>
                                              <p:pRg st="4" end="4"/>
                                            </p:txEl>
                                          </p:spTgt>
                                        </p:tgtEl>
                                      </p:cBhvr>
                                      <p:to x="100000" y="100000"/>
                                    </p:animScale>
                                    <p:animScale>
                                      <p:cBhvr>
                                        <p:cTn id="50" dur="26">
                                          <p:stCondLst>
                                            <p:cond delay="1808"/>
                                          </p:stCondLst>
                                        </p:cTn>
                                        <p:tgtEl>
                                          <p:spTgt spid="3">
                                            <p:txEl>
                                              <p:pRg st="4" end="4"/>
                                            </p:txEl>
                                          </p:spTgt>
                                        </p:tgtEl>
                                      </p:cBhvr>
                                      <p:to x="100000" y="95000"/>
                                    </p:animScale>
                                    <p:animScale>
                                      <p:cBhvr>
                                        <p:cTn id="51"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4800" i="1" u="sng" dirty="0" smtClean="0">
                <a:latin typeface="Andalus" pitchFamily="18" charset="-78"/>
                <a:cs typeface="Andalus" pitchFamily="18" charset="-78"/>
              </a:rPr>
              <a:t/>
            </a:r>
            <a:br>
              <a:rPr lang="ar-EG" sz="4800" i="1" u="sng" dirty="0" smtClean="0">
                <a:latin typeface="Andalus" pitchFamily="18" charset="-78"/>
                <a:cs typeface="Andalus" pitchFamily="18" charset="-78"/>
              </a:rPr>
            </a:br>
            <a:r>
              <a:rPr lang="ar-EG" sz="4800" i="1" u="sng" dirty="0" smtClean="0">
                <a:latin typeface="Andalus" pitchFamily="18" charset="-78"/>
                <a:cs typeface="Andalus" pitchFamily="18" charset="-78"/>
              </a:rPr>
              <a:t>تصنيف </a:t>
            </a:r>
            <a:r>
              <a:rPr lang="ar-EG" sz="4800" i="1" u="sng" dirty="0">
                <a:latin typeface="Andalus" pitchFamily="18" charset="-78"/>
                <a:cs typeface="Andalus" pitchFamily="18" charset="-78"/>
              </a:rPr>
              <a:t>الخرائط بناءً </a:t>
            </a:r>
            <a:r>
              <a:rPr lang="ar-EG" sz="4800" i="1" u="sng" dirty="0" smtClean="0">
                <a:latin typeface="Andalus" pitchFamily="18" charset="-78"/>
                <a:cs typeface="Andalus" pitchFamily="18" charset="-78"/>
              </a:rPr>
              <a:t>على طرق تمثيل الظاهرات.</a:t>
            </a:r>
            <a:endParaRPr lang="ar-EG" sz="4400" dirty="0"/>
          </a:p>
        </p:txBody>
      </p:sp>
      <p:sp>
        <p:nvSpPr>
          <p:cNvPr id="3" name="Content Placeholder 2"/>
          <p:cNvSpPr>
            <a:spLocks noGrp="1"/>
          </p:cNvSpPr>
          <p:nvPr>
            <p:ph idx="1"/>
          </p:nvPr>
        </p:nvSpPr>
        <p:spPr/>
        <p:txBody>
          <a:bodyPr>
            <a:normAutofit lnSpcReduction="10000"/>
          </a:bodyPr>
          <a:lstStyle/>
          <a:p>
            <a:endParaRPr lang="ar-EG" dirty="0" smtClean="0"/>
          </a:p>
          <a:p>
            <a:r>
              <a:rPr lang="ar-EG" sz="3200" dirty="0" smtClean="0">
                <a:solidFill>
                  <a:srgbClr val="FFFF00"/>
                </a:solidFill>
              </a:rPr>
              <a:t>1- الخرائط الجوية :</a:t>
            </a:r>
          </a:p>
          <a:p>
            <a:r>
              <a:rPr lang="ar-EG" dirty="0" smtClean="0"/>
              <a:t>وهي عبارة عن خريطة تنتج من الصور الجوية المجمعة (الموزايك) أو من المرئيات الفضائية الملتقطة بالأقمار الصناعية.</a:t>
            </a:r>
          </a:p>
          <a:p>
            <a:r>
              <a:rPr lang="ar-EG" sz="3200" dirty="0" smtClean="0">
                <a:solidFill>
                  <a:srgbClr val="FFFF00"/>
                </a:solidFill>
              </a:rPr>
              <a:t>2- خرائط البعد الثالث </a:t>
            </a:r>
            <a:r>
              <a:rPr lang="en-US" sz="3200" dirty="0" smtClean="0">
                <a:solidFill>
                  <a:srgbClr val="FFFF00"/>
                </a:solidFill>
              </a:rPr>
              <a:t>3D</a:t>
            </a:r>
            <a:r>
              <a:rPr lang="ar-EG" sz="3200" dirty="0" smtClean="0">
                <a:solidFill>
                  <a:srgbClr val="FFFF00"/>
                </a:solidFill>
              </a:rPr>
              <a:t> :</a:t>
            </a:r>
          </a:p>
          <a:p>
            <a:r>
              <a:rPr lang="ar-EG" dirty="0" smtClean="0"/>
              <a:t>وهي الخرائط التي تهتم بإبراز البعد الثالث, وهي تشمل الخرائط الكنتورية والخرائط المجسمة.</a:t>
            </a:r>
          </a:p>
          <a:p>
            <a:r>
              <a:rPr lang="ar-EG" sz="3200" dirty="0" smtClean="0">
                <a:solidFill>
                  <a:srgbClr val="FFFF00"/>
                </a:solidFill>
              </a:rPr>
              <a:t>3- الخرائط الموضوعية :</a:t>
            </a:r>
          </a:p>
          <a:p>
            <a:r>
              <a:rPr lang="ar-EG" dirty="0" smtClean="0"/>
              <a:t>وهي الخرائط التي تهتم باظهار موضوع واحد ( ظاهرة) , ولذلك تسمى بالخرائط الخاصة , وأهمها خرائط التوزيعات.</a:t>
            </a:r>
          </a:p>
        </p:txBody>
      </p:sp>
    </p:spTree>
    <p:extLst>
      <p:ext uri="{BB962C8B-B14F-4D97-AF65-F5344CB8AC3E}">
        <p14:creationId xmlns:p14="http://schemas.microsoft.com/office/powerpoint/2010/main" val="336442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p:cTn id="4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Effect transition="in" filter="wipe(down)">
                                      <p:cBhvr>
                                        <p:cTn id="49" dur="580">
                                          <p:stCondLst>
                                            <p:cond delay="0"/>
                                          </p:stCondLst>
                                        </p:cTn>
                                        <p:tgtEl>
                                          <p:spTgt spid="3">
                                            <p:txEl>
                                              <p:pRg st="4" end="4"/>
                                            </p:txEl>
                                          </p:spTgt>
                                        </p:tgtEl>
                                      </p:cBhvr>
                                    </p:animEffect>
                                    <p:anim calcmode="lin" valueType="num">
                                      <p:cBhvr>
                                        <p:cTn id="5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4" end="4"/>
                                            </p:txEl>
                                          </p:spTgt>
                                        </p:tgtEl>
                                      </p:cBhvr>
                                      <p:to x="100000" y="60000"/>
                                    </p:animScale>
                                    <p:animScale>
                                      <p:cBhvr>
                                        <p:cTn id="56" dur="166" decel="50000">
                                          <p:stCondLst>
                                            <p:cond delay="676"/>
                                          </p:stCondLst>
                                        </p:cTn>
                                        <p:tgtEl>
                                          <p:spTgt spid="3">
                                            <p:txEl>
                                              <p:pRg st="4" end="4"/>
                                            </p:txEl>
                                          </p:spTgt>
                                        </p:tgtEl>
                                      </p:cBhvr>
                                      <p:to x="100000" y="100000"/>
                                    </p:animScale>
                                    <p:animScale>
                                      <p:cBhvr>
                                        <p:cTn id="57" dur="26">
                                          <p:stCondLst>
                                            <p:cond delay="1312"/>
                                          </p:stCondLst>
                                        </p:cTn>
                                        <p:tgtEl>
                                          <p:spTgt spid="3">
                                            <p:txEl>
                                              <p:pRg st="4" end="4"/>
                                            </p:txEl>
                                          </p:spTgt>
                                        </p:tgtEl>
                                      </p:cBhvr>
                                      <p:to x="100000" y="80000"/>
                                    </p:animScale>
                                    <p:animScale>
                                      <p:cBhvr>
                                        <p:cTn id="58" dur="166" decel="50000">
                                          <p:stCondLst>
                                            <p:cond delay="1338"/>
                                          </p:stCondLst>
                                        </p:cTn>
                                        <p:tgtEl>
                                          <p:spTgt spid="3">
                                            <p:txEl>
                                              <p:pRg st="4" end="4"/>
                                            </p:txEl>
                                          </p:spTgt>
                                        </p:tgtEl>
                                      </p:cBhvr>
                                      <p:to x="100000" y="100000"/>
                                    </p:animScale>
                                    <p:animScale>
                                      <p:cBhvr>
                                        <p:cTn id="59" dur="26">
                                          <p:stCondLst>
                                            <p:cond delay="1642"/>
                                          </p:stCondLst>
                                        </p:cTn>
                                        <p:tgtEl>
                                          <p:spTgt spid="3">
                                            <p:txEl>
                                              <p:pRg st="4" end="4"/>
                                            </p:txEl>
                                          </p:spTgt>
                                        </p:tgtEl>
                                      </p:cBhvr>
                                      <p:to x="100000" y="90000"/>
                                    </p:animScale>
                                    <p:animScale>
                                      <p:cBhvr>
                                        <p:cTn id="60" dur="166" decel="50000">
                                          <p:stCondLst>
                                            <p:cond delay="1668"/>
                                          </p:stCondLst>
                                        </p:cTn>
                                        <p:tgtEl>
                                          <p:spTgt spid="3">
                                            <p:txEl>
                                              <p:pRg st="4" end="4"/>
                                            </p:txEl>
                                          </p:spTgt>
                                        </p:tgtEl>
                                      </p:cBhvr>
                                      <p:to x="100000" y="100000"/>
                                    </p:animScale>
                                    <p:animScale>
                                      <p:cBhvr>
                                        <p:cTn id="61" dur="26">
                                          <p:stCondLst>
                                            <p:cond delay="1808"/>
                                          </p:stCondLst>
                                        </p:cTn>
                                        <p:tgtEl>
                                          <p:spTgt spid="3">
                                            <p:txEl>
                                              <p:pRg st="4" end="4"/>
                                            </p:txEl>
                                          </p:spTgt>
                                        </p:tgtEl>
                                      </p:cBhvr>
                                      <p:to x="100000" y="95000"/>
                                    </p:animScale>
                                    <p:animScale>
                                      <p:cBhvr>
                                        <p:cTn id="62" dur="166" decel="50000">
                                          <p:stCondLst>
                                            <p:cond delay="1834"/>
                                          </p:stCondLst>
                                        </p:cTn>
                                        <p:tgtEl>
                                          <p:spTgt spid="3">
                                            <p:txEl>
                                              <p:pRg st="4" end="4"/>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70" dur="1000"/>
                                        <p:tgtEl>
                                          <p:spTgt spid="3">
                                            <p:txEl>
                                              <p:pRg st="5" end="5"/>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nodeType="clickEffect">
                                  <p:stCondLst>
                                    <p:cond delay="0"/>
                                  </p:stCondLst>
                                  <p:childTnLst>
                                    <p:set>
                                      <p:cBhvr>
                                        <p:cTn id="74" dur="1" fill="hold">
                                          <p:stCondLst>
                                            <p:cond delay="0"/>
                                          </p:stCondLst>
                                        </p:cTn>
                                        <p:tgtEl>
                                          <p:spTgt spid="3">
                                            <p:txEl>
                                              <p:pRg st="6" end="6"/>
                                            </p:txEl>
                                          </p:spTgt>
                                        </p:tgtEl>
                                        <p:attrNameLst>
                                          <p:attrName>style.visibility</p:attrName>
                                        </p:attrNameLst>
                                      </p:cBhvr>
                                      <p:to>
                                        <p:strVal val="visible"/>
                                      </p:to>
                                    </p:set>
                                    <p:animEffect transition="in" filter="wipe(down)">
                                      <p:cBhvr>
                                        <p:cTn id="75" dur="580">
                                          <p:stCondLst>
                                            <p:cond delay="0"/>
                                          </p:stCondLst>
                                        </p:cTn>
                                        <p:tgtEl>
                                          <p:spTgt spid="3">
                                            <p:txEl>
                                              <p:pRg st="6" end="6"/>
                                            </p:txEl>
                                          </p:spTgt>
                                        </p:tgtEl>
                                      </p:cBhvr>
                                    </p:animEffect>
                                    <p:anim calcmode="lin" valueType="num">
                                      <p:cBhvr>
                                        <p:cTn id="7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3">
                                            <p:txEl>
                                              <p:pRg st="6" end="6"/>
                                            </p:txEl>
                                          </p:spTgt>
                                        </p:tgtEl>
                                      </p:cBhvr>
                                      <p:to x="100000" y="60000"/>
                                    </p:animScale>
                                    <p:animScale>
                                      <p:cBhvr>
                                        <p:cTn id="82" dur="166" decel="50000">
                                          <p:stCondLst>
                                            <p:cond delay="676"/>
                                          </p:stCondLst>
                                        </p:cTn>
                                        <p:tgtEl>
                                          <p:spTgt spid="3">
                                            <p:txEl>
                                              <p:pRg st="6" end="6"/>
                                            </p:txEl>
                                          </p:spTgt>
                                        </p:tgtEl>
                                      </p:cBhvr>
                                      <p:to x="100000" y="100000"/>
                                    </p:animScale>
                                    <p:animScale>
                                      <p:cBhvr>
                                        <p:cTn id="83" dur="26">
                                          <p:stCondLst>
                                            <p:cond delay="1312"/>
                                          </p:stCondLst>
                                        </p:cTn>
                                        <p:tgtEl>
                                          <p:spTgt spid="3">
                                            <p:txEl>
                                              <p:pRg st="6" end="6"/>
                                            </p:txEl>
                                          </p:spTgt>
                                        </p:tgtEl>
                                      </p:cBhvr>
                                      <p:to x="100000" y="80000"/>
                                    </p:animScale>
                                    <p:animScale>
                                      <p:cBhvr>
                                        <p:cTn id="84" dur="166" decel="50000">
                                          <p:stCondLst>
                                            <p:cond delay="1338"/>
                                          </p:stCondLst>
                                        </p:cTn>
                                        <p:tgtEl>
                                          <p:spTgt spid="3">
                                            <p:txEl>
                                              <p:pRg st="6" end="6"/>
                                            </p:txEl>
                                          </p:spTgt>
                                        </p:tgtEl>
                                      </p:cBhvr>
                                      <p:to x="100000" y="100000"/>
                                    </p:animScale>
                                    <p:animScale>
                                      <p:cBhvr>
                                        <p:cTn id="85" dur="26">
                                          <p:stCondLst>
                                            <p:cond delay="1642"/>
                                          </p:stCondLst>
                                        </p:cTn>
                                        <p:tgtEl>
                                          <p:spTgt spid="3">
                                            <p:txEl>
                                              <p:pRg st="6" end="6"/>
                                            </p:txEl>
                                          </p:spTgt>
                                        </p:tgtEl>
                                      </p:cBhvr>
                                      <p:to x="100000" y="90000"/>
                                    </p:animScale>
                                    <p:animScale>
                                      <p:cBhvr>
                                        <p:cTn id="86" dur="166" decel="50000">
                                          <p:stCondLst>
                                            <p:cond delay="1668"/>
                                          </p:stCondLst>
                                        </p:cTn>
                                        <p:tgtEl>
                                          <p:spTgt spid="3">
                                            <p:txEl>
                                              <p:pRg st="6" end="6"/>
                                            </p:txEl>
                                          </p:spTgt>
                                        </p:tgtEl>
                                      </p:cBhvr>
                                      <p:to x="100000" y="100000"/>
                                    </p:animScale>
                                    <p:animScale>
                                      <p:cBhvr>
                                        <p:cTn id="87" dur="26">
                                          <p:stCondLst>
                                            <p:cond delay="1808"/>
                                          </p:stCondLst>
                                        </p:cTn>
                                        <p:tgtEl>
                                          <p:spTgt spid="3">
                                            <p:txEl>
                                              <p:pRg st="6" end="6"/>
                                            </p:txEl>
                                          </p:spTgt>
                                        </p:tgtEl>
                                      </p:cBhvr>
                                      <p:to x="100000" y="95000"/>
                                    </p:animScale>
                                    <p:animScale>
                                      <p:cBhvr>
                                        <p:cTn id="8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5400" i="1" u="sng" dirty="0" smtClean="0">
                <a:latin typeface="Andalus" pitchFamily="18" charset="-78"/>
                <a:cs typeface="Andalus" pitchFamily="18" charset="-78"/>
              </a:rPr>
              <a:t/>
            </a:r>
            <a:br>
              <a:rPr lang="ar-EG" sz="5400" i="1" u="sng" dirty="0" smtClean="0">
                <a:latin typeface="Andalus" pitchFamily="18" charset="-78"/>
                <a:cs typeface="Andalus" pitchFamily="18" charset="-78"/>
              </a:rPr>
            </a:br>
            <a:r>
              <a:rPr lang="ar-EG" sz="5400" i="1" u="sng" dirty="0" smtClean="0">
                <a:latin typeface="Andalus" pitchFamily="18" charset="-78"/>
                <a:cs typeface="Andalus" pitchFamily="18" charset="-78"/>
              </a:rPr>
              <a:t>تصنيف </a:t>
            </a:r>
            <a:r>
              <a:rPr lang="ar-EG" sz="5400" i="1" u="sng" dirty="0">
                <a:latin typeface="Andalus" pitchFamily="18" charset="-78"/>
                <a:cs typeface="Andalus" pitchFamily="18" charset="-78"/>
              </a:rPr>
              <a:t>الخرائط بناءً </a:t>
            </a:r>
            <a:r>
              <a:rPr lang="ar-EG" sz="5400" i="1" u="sng" dirty="0" smtClean="0">
                <a:latin typeface="Andalus" pitchFamily="18" charset="-78"/>
                <a:cs typeface="Andalus" pitchFamily="18" charset="-78"/>
              </a:rPr>
              <a:t>على مادة انتاجها</a:t>
            </a:r>
            <a:endParaRPr lang="ar-EG" sz="4800" dirty="0"/>
          </a:p>
        </p:txBody>
      </p:sp>
      <p:sp>
        <p:nvSpPr>
          <p:cNvPr id="3" name="Content Placeholder 2"/>
          <p:cNvSpPr>
            <a:spLocks noGrp="1"/>
          </p:cNvSpPr>
          <p:nvPr>
            <p:ph idx="1"/>
          </p:nvPr>
        </p:nvSpPr>
        <p:spPr/>
        <p:txBody>
          <a:bodyPr>
            <a:normAutofit lnSpcReduction="10000"/>
          </a:bodyPr>
          <a:lstStyle/>
          <a:p>
            <a:endParaRPr lang="ar-EG" dirty="0" smtClean="0"/>
          </a:p>
          <a:p>
            <a:endParaRPr lang="ar-EG" dirty="0"/>
          </a:p>
          <a:p>
            <a:r>
              <a:rPr lang="ar-EG" sz="3200" dirty="0" smtClean="0">
                <a:solidFill>
                  <a:srgbClr val="FFFF00"/>
                </a:solidFill>
              </a:rPr>
              <a:t>1- الخـــرائط الورقـــية :</a:t>
            </a:r>
          </a:p>
          <a:p>
            <a:r>
              <a:rPr lang="ar-EG" dirty="0" smtClean="0"/>
              <a:t>وهي الخرائط التي يتم رسمها على الورق وهي التي امتد استخدامها منذ القدم ولا تزال تستخدم حتى الآن, وتستخدم كخرائط أساس للخرائط الرقمية.</a:t>
            </a:r>
          </a:p>
          <a:p>
            <a:r>
              <a:rPr lang="ar-EG" sz="3200" dirty="0" smtClean="0">
                <a:solidFill>
                  <a:srgbClr val="FFFF00"/>
                </a:solidFill>
              </a:rPr>
              <a:t>2- الخـــرائط الرقمـــية :</a:t>
            </a:r>
          </a:p>
          <a:p>
            <a:r>
              <a:rPr lang="ar-EG" dirty="0" smtClean="0"/>
              <a:t>وتسمى بالخــرائط الالكترونية , وفيها تستخدم العديد من البرامج الحاسوبية وشبكات الانترنت , وهي أكثر دقة وأفضل اخراجًا من سابقتها الورقية.</a:t>
            </a:r>
            <a:endParaRPr lang="ar-EG" dirty="0"/>
          </a:p>
        </p:txBody>
      </p:sp>
    </p:spTree>
    <p:extLst>
      <p:ext uri="{BB962C8B-B14F-4D97-AF65-F5344CB8AC3E}">
        <p14:creationId xmlns:p14="http://schemas.microsoft.com/office/powerpoint/2010/main" val="1590514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anim calcmode="lin" valueType="num">
                                      <p:cBhvr>
                                        <p:cTn id="1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7"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80">
                                          <p:stCondLst>
                                            <p:cond delay="0"/>
                                          </p:stCondLst>
                                        </p:cTn>
                                        <p:tgtEl>
                                          <p:spTgt spid="3">
                                            <p:txEl>
                                              <p:pRg st="3" end="3"/>
                                            </p:txEl>
                                          </p:spTgt>
                                        </p:tgtEl>
                                      </p:cBhvr>
                                    </p:animEffect>
                                    <p:anim calcmode="lin" valueType="num">
                                      <p:cBhvr>
                                        <p:cTn id="2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3" end="3"/>
                                            </p:txEl>
                                          </p:spTgt>
                                        </p:tgtEl>
                                      </p:cBhvr>
                                      <p:to x="100000" y="60000"/>
                                    </p:animScale>
                                    <p:animScale>
                                      <p:cBhvr>
                                        <p:cTn id="29" dur="166" decel="50000">
                                          <p:stCondLst>
                                            <p:cond delay="676"/>
                                          </p:stCondLst>
                                        </p:cTn>
                                        <p:tgtEl>
                                          <p:spTgt spid="3">
                                            <p:txEl>
                                              <p:pRg st="3" end="3"/>
                                            </p:txEl>
                                          </p:spTgt>
                                        </p:tgtEl>
                                      </p:cBhvr>
                                      <p:to x="100000" y="100000"/>
                                    </p:animScale>
                                    <p:animScale>
                                      <p:cBhvr>
                                        <p:cTn id="30" dur="26">
                                          <p:stCondLst>
                                            <p:cond delay="1312"/>
                                          </p:stCondLst>
                                        </p:cTn>
                                        <p:tgtEl>
                                          <p:spTgt spid="3">
                                            <p:txEl>
                                              <p:pRg st="3" end="3"/>
                                            </p:txEl>
                                          </p:spTgt>
                                        </p:tgtEl>
                                      </p:cBhvr>
                                      <p:to x="100000" y="80000"/>
                                    </p:animScale>
                                    <p:animScale>
                                      <p:cBhvr>
                                        <p:cTn id="31" dur="166" decel="50000">
                                          <p:stCondLst>
                                            <p:cond delay="1338"/>
                                          </p:stCondLst>
                                        </p:cTn>
                                        <p:tgtEl>
                                          <p:spTgt spid="3">
                                            <p:txEl>
                                              <p:pRg st="3" end="3"/>
                                            </p:txEl>
                                          </p:spTgt>
                                        </p:tgtEl>
                                      </p:cBhvr>
                                      <p:to x="100000" y="100000"/>
                                    </p:animScale>
                                    <p:animScale>
                                      <p:cBhvr>
                                        <p:cTn id="32" dur="26">
                                          <p:stCondLst>
                                            <p:cond delay="1642"/>
                                          </p:stCondLst>
                                        </p:cTn>
                                        <p:tgtEl>
                                          <p:spTgt spid="3">
                                            <p:txEl>
                                              <p:pRg st="3" end="3"/>
                                            </p:txEl>
                                          </p:spTgt>
                                        </p:tgtEl>
                                      </p:cBhvr>
                                      <p:to x="100000" y="90000"/>
                                    </p:animScale>
                                    <p:animScale>
                                      <p:cBhvr>
                                        <p:cTn id="33" dur="166" decel="50000">
                                          <p:stCondLst>
                                            <p:cond delay="1668"/>
                                          </p:stCondLst>
                                        </p:cTn>
                                        <p:tgtEl>
                                          <p:spTgt spid="3">
                                            <p:txEl>
                                              <p:pRg st="3" end="3"/>
                                            </p:txEl>
                                          </p:spTgt>
                                        </p:tgtEl>
                                      </p:cBhvr>
                                      <p:to x="100000" y="100000"/>
                                    </p:animScale>
                                    <p:animScale>
                                      <p:cBhvr>
                                        <p:cTn id="34" dur="26">
                                          <p:stCondLst>
                                            <p:cond delay="1808"/>
                                          </p:stCondLst>
                                        </p:cTn>
                                        <p:tgtEl>
                                          <p:spTgt spid="3">
                                            <p:txEl>
                                              <p:pRg st="3" end="3"/>
                                            </p:txEl>
                                          </p:spTgt>
                                        </p:tgtEl>
                                      </p:cBhvr>
                                      <p:to x="100000" y="95000"/>
                                    </p:animScale>
                                    <p:animScale>
                                      <p:cBhvr>
                                        <p:cTn id="35" dur="166" decel="50000">
                                          <p:stCondLst>
                                            <p:cond delay="1834"/>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2000"/>
                                        <p:tgtEl>
                                          <p:spTgt spid="3">
                                            <p:txEl>
                                              <p:pRg st="4" end="4"/>
                                            </p:txEl>
                                          </p:spTgt>
                                        </p:tgtEl>
                                      </p:cBhvr>
                                    </p:animEffect>
                                    <p:anim calcmode="lin" valueType="num">
                                      <p:cBhvr>
                                        <p:cTn id="4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wipe(down)">
                                      <p:cBhvr>
                                        <p:cTn id="47" dur="580">
                                          <p:stCondLst>
                                            <p:cond delay="0"/>
                                          </p:stCondLst>
                                        </p:cTn>
                                        <p:tgtEl>
                                          <p:spTgt spid="3">
                                            <p:txEl>
                                              <p:pRg st="5" end="5"/>
                                            </p:txEl>
                                          </p:spTgt>
                                        </p:tgtEl>
                                      </p:cBhvr>
                                    </p:animEffect>
                                    <p:anim calcmode="lin" valueType="num">
                                      <p:cBhvr>
                                        <p:cTn id="4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5" end="5"/>
                                            </p:txEl>
                                          </p:spTgt>
                                        </p:tgtEl>
                                      </p:cBhvr>
                                      <p:to x="100000" y="60000"/>
                                    </p:animScale>
                                    <p:animScale>
                                      <p:cBhvr>
                                        <p:cTn id="54" dur="166" decel="50000">
                                          <p:stCondLst>
                                            <p:cond delay="676"/>
                                          </p:stCondLst>
                                        </p:cTn>
                                        <p:tgtEl>
                                          <p:spTgt spid="3">
                                            <p:txEl>
                                              <p:pRg st="5" end="5"/>
                                            </p:txEl>
                                          </p:spTgt>
                                        </p:tgtEl>
                                      </p:cBhvr>
                                      <p:to x="100000" y="100000"/>
                                    </p:animScale>
                                    <p:animScale>
                                      <p:cBhvr>
                                        <p:cTn id="55" dur="26">
                                          <p:stCondLst>
                                            <p:cond delay="1312"/>
                                          </p:stCondLst>
                                        </p:cTn>
                                        <p:tgtEl>
                                          <p:spTgt spid="3">
                                            <p:txEl>
                                              <p:pRg st="5" end="5"/>
                                            </p:txEl>
                                          </p:spTgt>
                                        </p:tgtEl>
                                      </p:cBhvr>
                                      <p:to x="100000" y="80000"/>
                                    </p:animScale>
                                    <p:animScale>
                                      <p:cBhvr>
                                        <p:cTn id="56" dur="166" decel="50000">
                                          <p:stCondLst>
                                            <p:cond delay="1338"/>
                                          </p:stCondLst>
                                        </p:cTn>
                                        <p:tgtEl>
                                          <p:spTgt spid="3">
                                            <p:txEl>
                                              <p:pRg st="5" end="5"/>
                                            </p:txEl>
                                          </p:spTgt>
                                        </p:tgtEl>
                                      </p:cBhvr>
                                      <p:to x="100000" y="100000"/>
                                    </p:animScale>
                                    <p:animScale>
                                      <p:cBhvr>
                                        <p:cTn id="57" dur="26">
                                          <p:stCondLst>
                                            <p:cond delay="1642"/>
                                          </p:stCondLst>
                                        </p:cTn>
                                        <p:tgtEl>
                                          <p:spTgt spid="3">
                                            <p:txEl>
                                              <p:pRg st="5" end="5"/>
                                            </p:txEl>
                                          </p:spTgt>
                                        </p:tgtEl>
                                      </p:cBhvr>
                                      <p:to x="100000" y="90000"/>
                                    </p:animScale>
                                    <p:animScale>
                                      <p:cBhvr>
                                        <p:cTn id="58" dur="166" decel="50000">
                                          <p:stCondLst>
                                            <p:cond delay="1668"/>
                                          </p:stCondLst>
                                        </p:cTn>
                                        <p:tgtEl>
                                          <p:spTgt spid="3">
                                            <p:txEl>
                                              <p:pRg st="5" end="5"/>
                                            </p:txEl>
                                          </p:spTgt>
                                        </p:tgtEl>
                                      </p:cBhvr>
                                      <p:to x="100000" y="100000"/>
                                    </p:animScale>
                                    <p:animScale>
                                      <p:cBhvr>
                                        <p:cTn id="59" dur="26">
                                          <p:stCondLst>
                                            <p:cond delay="1808"/>
                                          </p:stCondLst>
                                        </p:cTn>
                                        <p:tgtEl>
                                          <p:spTgt spid="3">
                                            <p:txEl>
                                              <p:pRg st="5" end="5"/>
                                            </p:txEl>
                                          </p:spTgt>
                                        </p:tgtEl>
                                      </p:cBhvr>
                                      <p:to x="100000" y="95000"/>
                                    </p:animScale>
                                    <p:animScale>
                                      <p:cBhvr>
                                        <p:cTn id="6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0848"/>
            <a:ext cx="8229600" cy="4248512"/>
          </a:xfrm>
        </p:spPr>
        <p:txBody>
          <a:bodyPr>
            <a:normAutofit/>
          </a:bodyPr>
          <a:lstStyle/>
          <a:p>
            <a:pPr algn="ctr"/>
            <a:r>
              <a:rPr lang="ar-EG" sz="9600" b="1" u="sng"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abic Typesetting" pitchFamily="66" charset="-78"/>
                <a:cs typeface="Arabic Typesetting" pitchFamily="66" charset="-78"/>
              </a:rPr>
              <a:t>مكونات الخريطة وأســـس تصميمها.</a:t>
            </a:r>
            <a:endParaRPr lang="ar-EG" sz="9600" b="1" u="sng"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abic Typesetting" pitchFamily="66" charset="-78"/>
              <a:cs typeface="Arabic Typesetting" pitchFamily="66" charset="-78"/>
            </a:endParaRPr>
          </a:p>
        </p:txBody>
      </p:sp>
    </p:spTree>
    <p:extLst>
      <p:ext uri="{BB962C8B-B14F-4D97-AF65-F5344CB8AC3E}">
        <p14:creationId xmlns:p14="http://schemas.microsoft.com/office/powerpoint/2010/main" val="33413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Autofit/>
          </a:bodyPr>
          <a:lstStyle/>
          <a:p>
            <a:pPr algn="just"/>
            <a:r>
              <a:rPr lang="ar-EG" sz="7200"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rabic Typesetting" pitchFamily="66" charset="-78"/>
                <a:cs typeface="Arabic Typesetting" pitchFamily="66" charset="-78"/>
              </a:rPr>
              <a:t>مكونات الخــــريطة :</a:t>
            </a:r>
            <a:endParaRPr lang="ar-EG" sz="7200"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Arabic Typesetting" pitchFamily="66" charset="-78"/>
              <a:cs typeface="Arabic Typesetting" pitchFamily="66" charset="-78"/>
            </a:endParaRPr>
          </a:p>
        </p:txBody>
      </p:sp>
      <p:sp>
        <p:nvSpPr>
          <p:cNvPr id="3" name="Content Placeholder 2"/>
          <p:cNvSpPr>
            <a:spLocks noGrp="1"/>
          </p:cNvSpPr>
          <p:nvPr>
            <p:ph idx="1"/>
          </p:nvPr>
        </p:nvSpPr>
        <p:spPr>
          <a:xfrm>
            <a:off x="457200" y="1052736"/>
            <a:ext cx="8229600" cy="5256624"/>
          </a:xfrm>
        </p:spPr>
        <p:txBody>
          <a:bodyPr>
            <a:normAutofit fontScale="92500"/>
          </a:bodyPr>
          <a:lstStyle/>
          <a:p>
            <a:r>
              <a:rPr lang="ar-EG" b="1" u="sng" dirty="0" smtClean="0">
                <a:solidFill>
                  <a:srgbClr val="FFFF00"/>
                </a:solidFill>
              </a:rPr>
              <a:t>1- المحـــتوى الأســـاسي :</a:t>
            </a:r>
          </a:p>
          <a:p>
            <a:pPr algn="just"/>
            <a:r>
              <a:rPr lang="ar-EG" dirty="0" smtClean="0"/>
              <a:t>وتشمل كلًا من المحتوى الجــغرافي والأساس الرياضــي, حيث يشتمل المحتوى الجغرافي على المعالم والظاهرات الجغرافية والبشرية الموجودة على سطح الأرض, أما الأساس الرياضي فهو ما يميز الخريطة عن أي رسم آخر أو صورة أو اسكتش , ويتكون الأساس الرياضي من ثلاثة عناصر تشمل المقياس والمسقط وشبكة الاحداثيات.</a:t>
            </a:r>
          </a:p>
          <a:p>
            <a:r>
              <a:rPr lang="ar-EG" b="1" u="sng" dirty="0" smtClean="0">
                <a:solidFill>
                  <a:srgbClr val="FFFF00"/>
                </a:solidFill>
              </a:rPr>
              <a:t>2- المحـــتوى المساعد للخريطة :</a:t>
            </a:r>
          </a:p>
          <a:p>
            <a:pPr algn="just"/>
            <a:r>
              <a:rPr lang="ar-EG" dirty="0" smtClean="0"/>
              <a:t>ويتكون من جزأين هما العناصر المساعدة والعناصر المتممة, حيث تساهم الأولى في فهم الخريطة والتعامل معها بسرعة كعنوان الخريطة ومقياسها ومفتاحها, بينما تمد الثانية القاريء بالعديد من المعلومات الاضافية عن الخريطة كالجداول والخرائط المصغرة وجهة انتاج الخريطة وتاريخ انتاجها .... إلخ.</a:t>
            </a:r>
            <a:endParaRPr lang="ar-EG" dirty="0"/>
          </a:p>
        </p:txBody>
      </p:sp>
    </p:spTree>
    <p:extLst>
      <p:ext uri="{BB962C8B-B14F-4D97-AF65-F5344CB8AC3E}">
        <p14:creationId xmlns:p14="http://schemas.microsoft.com/office/powerpoint/2010/main" val="242961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 calcmode="lin" valueType="num">
                                      <p:cBhvr>
                                        <p:cTn id="4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2" end="2"/>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Effect transition="in" filter="wipe(down)">
                                      <p:cBhvr>
                                        <p:cTn id="49" dur="580">
                                          <p:stCondLst>
                                            <p:cond delay="0"/>
                                          </p:stCondLst>
                                        </p:cTn>
                                        <p:tgtEl>
                                          <p:spTgt spid="3">
                                            <p:txEl>
                                              <p:pRg st="3" end="3"/>
                                            </p:txEl>
                                          </p:spTgt>
                                        </p:tgtEl>
                                      </p:cBhvr>
                                    </p:animEffect>
                                    <p:anim calcmode="lin" valueType="num">
                                      <p:cBhvr>
                                        <p:cTn id="5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3" end="3"/>
                                            </p:txEl>
                                          </p:spTgt>
                                        </p:tgtEl>
                                      </p:cBhvr>
                                      <p:to x="100000" y="60000"/>
                                    </p:animScale>
                                    <p:animScale>
                                      <p:cBhvr>
                                        <p:cTn id="56" dur="166" decel="50000">
                                          <p:stCondLst>
                                            <p:cond delay="676"/>
                                          </p:stCondLst>
                                        </p:cTn>
                                        <p:tgtEl>
                                          <p:spTgt spid="3">
                                            <p:txEl>
                                              <p:pRg st="3" end="3"/>
                                            </p:txEl>
                                          </p:spTgt>
                                        </p:tgtEl>
                                      </p:cBhvr>
                                      <p:to x="100000" y="100000"/>
                                    </p:animScale>
                                    <p:animScale>
                                      <p:cBhvr>
                                        <p:cTn id="57" dur="26">
                                          <p:stCondLst>
                                            <p:cond delay="1312"/>
                                          </p:stCondLst>
                                        </p:cTn>
                                        <p:tgtEl>
                                          <p:spTgt spid="3">
                                            <p:txEl>
                                              <p:pRg st="3" end="3"/>
                                            </p:txEl>
                                          </p:spTgt>
                                        </p:tgtEl>
                                      </p:cBhvr>
                                      <p:to x="100000" y="80000"/>
                                    </p:animScale>
                                    <p:animScale>
                                      <p:cBhvr>
                                        <p:cTn id="58" dur="166" decel="50000">
                                          <p:stCondLst>
                                            <p:cond delay="1338"/>
                                          </p:stCondLst>
                                        </p:cTn>
                                        <p:tgtEl>
                                          <p:spTgt spid="3">
                                            <p:txEl>
                                              <p:pRg st="3" end="3"/>
                                            </p:txEl>
                                          </p:spTgt>
                                        </p:tgtEl>
                                      </p:cBhvr>
                                      <p:to x="100000" y="100000"/>
                                    </p:animScale>
                                    <p:animScale>
                                      <p:cBhvr>
                                        <p:cTn id="59" dur="26">
                                          <p:stCondLst>
                                            <p:cond delay="1642"/>
                                          </p:stCondLst>
                                        </p:cTn>
                                        <p:tgtEl>
                                          <p:spTgt spid="3">
                                            <p:txEl>
                                              <p:pRg st="3" end="3"/>
                                            </p:txEl>
                                          </p:spTgt>
                                        </p:tgtEl>
                                      </p:cBhvr>
                                      <p:to x="100000" y="90000"/>
                                    </p:animScale>
                                    <p:animScale>
                                      <p:cBhvr>
                                        <p:cTn id="60" dur="166" decel="50000">
                                          <p:stCondLst>
                                            <p:cond delay="1668"/>
                                          </p:stCondLst>
                                        </p:cTn>
                                        <p:tgtEl>
                                          <p:spTgt spid="3">
                                            <p:txEl>
                                              <p:pRg st="3" end="3"/>
                                            </p:txEl>
                                          </p:spTgt>
                                        </p:tgtEl>
                                      </p:cBhvr>
                                      <p:to x="100000" y="100000"/>
                                    </p:animScale>
                                    <p:animScale>
                                      <p:cBhvr>
                                        <p:cTn id="61" dur="26">
                                          <p:stCondLst>
                                            <p:cond delay="1808"/>
                                          </p:stCondLst>
                                        </p:cTn>
                                        <p:tgtEl>
                                          <p:spTgt spid="3">
                                            <p:txEl>
                                              <p:pRg st="3" end="3"/>
                                            </p:txEl>
                                          </p:spTgt>
                                        </p:tgtEl>
                                      </p:cBhvr>
                                      <p:to x="100000" y="95000"/>
                                    </p:animScale>
                                    <p:animScale>
                                      <p:cBhvr>
                                        <p:cTn id="62"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4800" spc="300" dirty="0" smtClean="0">
                <a:ln w="11430" cmpd="sng">
                  <a:solidFill>
                    <a:schemeClr val="accent1">
                      <a:tint val="10000"/>
                    </a:schemeClr>
                  </a:solidFill>
                  <a:prstDash val="solid"/>
                  <a:miter lim="800000"/>
                </a:ln>
                <a:solidFill>
                  <a:schemeClr val="tx1"/>
                </a:solidFill>
                <a:effectLst>
                  <a:glow rad="45500">
                    <a:schemeClr val="accent1">
                      <a:satMod val="220000"/>
                      <a:alpha val="35000"/>
                    </a:schemeClr>
                  </a:glow>
                </a:effectLst>
                <a:cs typeface="+mn-cs"/>
              </a:rPr>
              <a:t>أســــس تصمـــيم الخـــريطة</a:t>
            </a:r>
            <a:endParaRPr lang="ar-EG" sz="4800" spc="300" dirty="0">
              <a:ln w="11430" cmpd="sng">
                <a:solidFill>
                  <a:schemeClr val="accent1">
                    <a:tint val="10000"/>
                  </a:schemeClr>
                </a:solidFill>
                <a:prstDash val="solid"/>
                <a:miter lim="800000"/>
              </a:ln>
              <a:solidFill>
                <a:schemeClr val="tx1"/>
              </a:solidFill>
              <a:effectLst>
                <a:glow rad="45500">
                  <a:schemeClr val="accent1">
                    <a:satMod val="220000"/>
                    <a:alpha val="35000"/>
                  </a:schemeClr>
                </a:glow>
              </a:effectLst>
              <a:cs typeface="+mn-cs"/>
            </a:endParaRPr>
          </a:p>
        </p:txBody>
      </p:sp>
      <p:sp>
        <p:nvSpPr>
          <p:cNvPr id="3" name="Content Placeholder 2"/>
          <p:cNvSpPr>
            <a:spLocks noGrp="1"/>
          </p:cNvSpPr>
          <p:nvPr>
            <p:ph idx="1"/>
          </p:nvPr>
        </p:nvSpPr>
        <p:spPr/>
        <p:txBody>
          <a:bodyPr>
            <a:normAutofit/>
          </a:bodyPr>
          <a:lstStyle/>
          <a:p>
            <a:endParaRPr lang="ar-EG" sz="3600" dirty="0" smtClean="0"/>
          </a:p>
          <a:p>
            <a:pPr algn="ctr"/>
            <a:r>
              <a:rPr lang="ar-EG" sz="3600" dirty="0" smtClean="0"/>
              <a:t>1- عنوان الخريطة.</a:t>
            </a:r>
          </a:p>
          <a:p>
            <a:pPr algn="ctr"/>
            <a:r>
              <a:rPr lang="ar-EG" sz="3600" dirty="0" smtClean="0"/>
              <a:t>2- مقــياس الرســم.</a:t>
            </a:r>
          </a:p>
          <a:p>
            <a:pPr algn="ctr"/>
            <a:r>
              <a:rPr lang="ar-EG" sz="3600" dirty="0" smtClean="0"/>
              <a:t>3- اطـــار الخـــريطة.</a:t>
            </a:r>
          </a:p>
          <a:p>
            <a:pPr algn="ctr"/>
            <a:r>
              <a:rPr lang="ar-EG" sz="3600" dirty="0" smtClean="0"/>
              <a:t>4- دلــيل المواقع.</a:t>
            </a:r>
          </a:p>
          <a:p>
            <a:pPr algn="ctr"/>
            <a:r>
              <a:rPr lang="ar-EG" sz="3600" dirty="0" smtClean="0"/>
              <a:t>5- مفتاح (دليل) الخريطة.</a:t>
            </a:r>
          </a:p>
          <a:p>
            <a:pPr algn="ctr"/>
            <a:r>
              <a:rPr lang="ar-EG" sz="3600" dirty="0" smtClean="0"/>
              <a:t>6- الاتجـــاه.</a:t>
            </a:r>
            <a:endParaRPr lang="ar-EG" sz="3600" dirty="0"/>
          </a:p>
        </p:txBody>
      </p:sp>
    </p:spTree>
    <p:extLst>
      <p:ext uri="{BB962C8B-B14F-4D97-AF65-F5344CB8AC3E}">
        <p14:creationId xmlns:p14="http://schemas.microsoft.com/office/powerpoint/2010/main" val="1437890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EG" dirty="0" smtClean="0">
                <a:cs typeface="+mn-cs"/>
              </a:rPr>
              <a:t>- عنوان الخريطة :</a:t>
            </a:r>
            <a:endParaRPr lang="ar-EG" dirty="0">
              <a:cs typeface="+mn-cs"/>
            </a:endParaRPr>
          </a:p>
        </p:txBody>
      </p:sp>
      <p:sp>
        <p:nvSpPr>
          <p:cNvPr id="3" name="Content Placeholder 2"/>
          <p:cNvSpPr>
            <a:spLocks noGrp="1"/>
          </p:cNvSpPr>
          <p:nvPr>
            <p:ph idx="1"/>
          </p:nvPr>
        </p:nvSpPr>
        <p:spPr/>
        <p:txBody>
          <a:bodyPr>
            <a:normAutofit/>
          </a:bodyPr>
          <a:lstStyle/>
          <a:p>
            <a:pPr algn="just"/>
            <a:r>
              <a:rPr lang="ar-EG" dirty="0" smtClean="0"/>
              <a:t>عنوان الخريطة هو المُخـــبر عن موضوع الخريطة ومحتواها, ويتم تحديده بناءً على موضوع الخريطة والاقليم الجغرافي الذي تمثلة الخـــريطة, ويشترط في العــنوان تحقيق هدفين هما :</a:t>
            </a:r>
          </a:p>
          <a:p>
            <a:pPr algn="just"/>
            <a:r>
              <a:rPr lang="ar-EG" dirty="0" smtClean="0"/>
              <a:t>أ- الاختصـــار والايجـــاز غير المخــل.</a:t>
            </a:r>
          </a:p>
          <a:p>
            <a:pPr algn="just"/>
            <a:r>
              <a:rPr lang="ar-EG" dirty="0" smtClean="0"/>
              <a:t>ب- الوضـــوح والســــهولة في التعـــبير عن محـــتوى الخـــريطة.</a:t>
            </a:r>
          </a:p>
          <a:p>
            <a:pPr algn="just"/>
            <a:r>
              <a:rPr lang="ar-EG" dirty="0" smtClean="0"/>
              <a:t>وعند كتابة أسماء الظاهرات والأماكن بالخريطة يجب مراعاة التالي:</a:t>
            </a:r>
          </a:p>
          <a:p>
            <a:pPr algn="just"/>
            <a:r>
              <a:rPr lang="ar-EG" dirty="0" smtClean="0"/>
              <a:t> أ- يعد خط النسخ هو الأفضل </a:t>
            </a:r>
            <a:r>
              <a:rPr lang="ar-EG" dirty="0" smtClean="0"/>
              <a:t>للكتابة </a:t>
            </a:r>
            <a:r>
              <a:rPr lang="ar-EG" dirty="0" smtClean="0"/>
              <a:t>على الخـــرائط.</a:t>
            </a:r>
          </a:p>
          <a:p>
            <a:pPr algn="just"/>
            <a:r>
              <a:rPr lang="ar-EG" dirty="0" smtClean="0"/>
              <a:t>ب- يفضل كتابة </a:t>
            </a:r>
            <a:r>
              <a:rPr lang="ar-EG" dirty="0" smtClean="0"/>
              <a:t>الاسم </a:t>
            </a:r>
            <a:r>
              <a:rPr lang="ar-EG" dirty="0" smtClean="0"/>
              <a:t>في اتجاه امتداد الظاهرة.</a:t>
            </a:r>
          </a:p>
          <a:p>
            <a:pPr algn="just"/>
            <a:r>
              <a:rPr lang="ar-EG" dirty="0" smtClean="0"/>
              <a:t>جـ- يفضل كتابة الاسم إلى يسار الموقع إلا إذا تعذر ذلك.</a:t>
            </a:r>
          </a:p>
          <a:p>
            <a:pPr algn="just"/>
            <a:endParaRPr lang="ar-EG" dirty="0"/>
          </a:p>
        </p:txBody>
      </p:sp>
    </p:spTree>
    <p:extLst>
      <p:ext uri="{BB962C8B-B14F-4D97-AF65-F5344CB8AC3E}">
        <p14:creationId xmlns:p14="http://schemas.microsoft.com/office/powerpoint/2010/main" val="2821722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anim calcmode="lin" valueType="num">
                                      <p:cBhvr>
                                        <p:cTn id="1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Effect transition="in" filter="fade">
                                      <p:cBhvr>
                                        <p:cTn id="46" dur="2000"/>
                                        <p:tgtEl>
                                          <p:spTgt spid="3">
                                            <p:txEl>
                                              <p:pRg st="4" end="4"/>
                                            </p:txEl>
                                          </p:spTgt>
                                        </p:tgtEl>
                                      </p:cBhvr>
                                    </p:animEffect>
                                    <p:anim calcmode="lin" valueType="num">
                                      <p:cBhvr>
                                        <p:cTn id="47"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8"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45" presetClass="entr" presetSubtype="0" fill="hold"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fade">
                                      <p:cBhvr>
                                        <p:cTn id="53" dur="2000"/>
                                        <p:tgtEl>
                                          <p:spTgt spid="3">
                                            <p:txEl>
                                              <p:pRg st="5" end="5"/>
                                            </p:txEl>
                                          </p:spTgt>
                                        </p:tgtEl>
                                      </p:cBhvr>
                                    </p:animEffect>
                                    <p:anim calcmode="lin" valueType="num">
                                      <p:cBhvr>
                                        <p:cTn id="54"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55"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nodeType="clickEffect">
                                  <p:stCondLst>
                                    <p:cond delay="0"/>
                                  </p:stCondLst>
                                  <p:childTnLst>
                                    <p:set>
                                      <p:cBhvr>
                                        <p:cTn id="59" dur="1" fill="hold">
                                          <p:stCondLst>
                                            <p:cond delay="0"/>
                                          </p:stCondLst>
                                        </p:cTn>
                                        <p:tgtEl>
                                          <p:spTgt spid="3">
                                            <p:txEl>
                                              <p:pRg st="6" end="6"/>
                                            </p:txEl>
                                          </p:spTgt>
                                        </p:tgtEl>
                                        <p:attrNameLst>
                                          <p:attrName>style.visibility</p:attrName>
                                        </p:attrNameLst>
                                      </p:cBhvr>
                                      <p:to>
                                        <p:strVal val="visible"/>
                                      </p:to>
                                    </p:set>
                                    <p:animEffect transition="in" filter="wipe(down)">
                                      <p:cBhvr>
                                        <p:cTn id="60" dur="580">
                                          <p:stCondLst>
                                            <p:cond delay="0"/>
                                          </p:stCondLst>
                                        </p:cTn>
                                        <p:tgtEl>
                                          <p:spTgt spid="3">
                                            <p:txEl>
                                              <p:pRg st="6" end="6"/>
                                            </p:txEl>
                                          </p:spTgt>
                                        </p:tgtEl>
                                      </p:cBhvr>
                                    </p:animEffect>
                                    <p:anim calcmode="lin" valueType="num">
                                      <p:cBhvr>
                                        <p:cTn id="61"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3">
                                            <p:txEl>
                                              <p:pRg st="6" end="6"/>
                                            </p:txEl>
                                          </p:spTgt>
                                        </p:tgtEl>
                                      </p:cBhvr>
                                      <p:to x="100000" y="60000"/>
                                    </p:animScale>
                                    <p:animScale>
                                      <p:cBhvr>
                                        <p:cTn id="67" dur="166" decel="50000">
                                          <p:stCondLst>
                                            <p:cond delay="676"/>
                                          </p:stCondLst>
                                        </p:cTn>
                                        <p:tgtEl>
                                          <p:spTgt spid="3">
                                            <p:txEl>
                                              <p:pRg st="6" end="6"/>
                                            </p:txEl>
                                          </p:spTgt>
                                        </p:tgtEl>
                                      </p:cBhvr>
                                      <p:to x="100000" y="100000"/>
                                    </p:animScale>
                                    <p:animScale>
                                      <p:cBhvr>
                                        <p:cTn id="68" dur="26">
                                          <p:stCondLst>
                                            <p:cond delay="1312"/>
                                          </p:stCondLst>
                                        </p:cTn>
                                        <p:tgtEl>
                                          <p:spTgt spid="3">
                                            <p:txEl>
                                              <p:pRg st="6" end="6"/>
                                            </p:txEl>
                                          </p:spTgt>
                                        </p:tgtEl>
                                      </p:cBhvr>
                                      <p:to x="100000" y="80000"/>
                                    </p:animScale>
                                    <p:animScale>
                                      <p:cBhvr>
                                        <p:cTn id="69" dur="166" decel="50000">
                                          <p:stCondLst>
                                            <p:cond delay="1338"/>
                                          </p:stCondLst>
                                        </p:cTn>
                                        <p:tgtEl>
                                          <p:spTgt spid="3">
                                            <p:txEl>
                                              <p:pRg st="6" end="6"/>
                                            </p:txEl>
                                          </p:spTgt>
                                        </p:tgtEl>
                                      </p:cBhvr>
                                      <p:to x="100000" y="100000"/>
                                    </p:animScale>
                                    <p:animScale>
                                      <p:cBhvr>
                                        <p:cTn id="70" dur="26">
                                          <p:stCondLst>
                                            <p:cond delay="1642"/>
                                          </p:stCondLst>
                                        </p:cTn>
                                        <p:tgtEl>
                                          <p:spTgt spid="3">
                                            <p:txEl>
                                              <p:pRg st="6" end="6"/>
                                            </p:txEl>
                                          </p:spTgt>
                                        </p:tgtEl>
                                      </p:cBhvr>
                                      <p:to x="100000" y="90000"/>
                                    </p:animScale>
                                    <p:animScale>
                                      <p:cBhvr>
                                        <p:cTn id="71" dur="166" decel="50000">
                                          <p:stCondLst>
                                            <p:cond delay="1668"/>
                                          </p:stCondLst>
                                        </p:cTn>
                                        <p:tgtEl>
                                          <p:spTgt spid="3">
                                            <p:txEl>
                                              <p:pRg st="6" end="6"/>
                                            </p:txEl>
                                          </p:spTgt>
                                        </p:tgtEl>
                                      </p:cBhvr>
                                      <p:to x="100000" y="100000"/>
                                    </p:animScale>
                                    <p:animScale>
                                      <p:cBhvr>
                                        <p:cTn id="72" dur="26">
                                          <p:stCondLst>
                                            <p:cond delay="1808"/>
                                          </p:stCondLst>
                                        </p:cTn>
                                        <p:tgtEl>
                                          <p:spTgt spid="3">
                                            <p:txEl>
                                              <p:pRg st="6" end="6"/>
                                            </p:txEl>
                                          </p:spTgt>
                                        </p:tgtEl>
                                      </p:cBhvr>
                                      <p:to x="100000" y="95000"/>
                                    </p:animScale>
                                    <p:animScale>
                                      <p:cBhvr>
                                        <p:cTn id="73"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8000" b="0" dirty="0" smtClean="0">
                <a:ln w="10160">
                  <a:solidFill>
                    <a:schemeClr val="accent1"/>
                  </a:solidFill>
                  <a:prstDash val="solid"/>
                </a:ln>
                <a:solidFill>
                  <a:srgbClr val="FFFFFF"/>
                </a:solidFill>
                <a:effectLst>
                  <a:outerShdw blurRad="38100" dist="32000" dir="5400000" algn="tl">
                    <a:srgbClr val="000000">
                      <a:alpha val="30000"/>
                    </a:srgbClr>
                  </a:outerShdw>
                </a:effectLst>
                <a:cs typeface="+mn-cs"/>
              </a:rPr>
              <a:t>مقياس الرسم</a:t>
            </a:r>
            <a:endParaRPr lang="ar-EG" sz="8000" b="0" dirty="0">
              <a:ln w="10160">
                <a:solidFill>
                  <a:schemeClr val="accent1"/>
                </a:solidFill>
                <a:prstDash val="solid"/>
              </a:ln>
              <a:solidFill>
                <a:srgbClr val="FFFFFF"/>
              </a:solidFill>
              <a:effectLst>
                <a:outerShdw blurRad="38100" dist="32000" dir="5400000" algn="tl">
                  <a:srgbClr val="000000">
                    <a:alpha val="30000"/>
                  </a:srgbClr>
                </a:outerShdw>
              </a:effectLst>
              <a:cs typeface="+mn-cs"/>
            </a:endParaRPr>
          </a:p>
        </p:txBody>
      </p:sp>
      <p:sp>
        <p:nvSpPr>
          <p:cNvPr id="3" name="Content Placeholder 2"/>
          <p:cNvSpPr>
            <a:spLocks noGrp="1"/>
          </p:cNvSpPr>
          <p:nvPr>
            <p:ph idx="1"/>
          </p:nvPr>
        </p:nvSpPr>
        <p:spPr>
          <a:xfrm>
            <a:off x="539552" y="2420888"/>
            <a:ext cx="8229600" cy="3744416"/>
          </a:xfrm>
        </p:spPr>
        <p:txBody>
          <a:bodyPr/>
          <a:lstStyle/>
          <a:p>
            <a:r>
              <a:rPr lang="ar-EG" dirty="0" smtClean="0"/>
              <a:t>1- مقياس الرســـم المـــباشر (الكتابي).</a:t>
            </a:r>
          </a:p>
          <a:p>
            <a:r>
              <a:rPr lang="ar-EG" dirty="0" smtClean="0"/>
              <a:t>2- مقياس الرســـم الكسري.</a:t>
            </a:r>
          </a:p>
          <a:p>
            <a:r>
              <a:rPr lang="ar-EG" dirty="0" smtClean="0"/>
              <a:t>3- مقـــياس الرسم النسبي.</a:t>
            </a:r>
          </a:p>
          <a:p>
            <a:r>
              <a:rPr lang="ar-EG" dirty="0" smtClean="0"/>
              <a:t>4- مقـــياس الرسم الخـطي. (البســــيط / الدقـــــيق).</a:t>
            </a:r>
          </a:p>
          <a:p>
            <a:r>
              <a:rPr lang="ar-EG" dirty="0" smtClean="0"/>
              <a:t>5- المقــــياس الزمني.</a:t>
            </a:r>
          </a:p>
          <a:p>
            <a:r>
              <a:rPr lang="ar-EG" dirty="0" smtClean="0"/>
              <a:t>6- المقــــياس الشـــبكي.</a:t>
            </a:r>
            <a:endParaRPr lang="ar-EG" dirty="0"/>
          </a:p>
        </p:txBody>
      </p:sp>
    </p:spTree>
    <p:extLst>
      <p:ext uri="{BB962C8B-B14F-4D97-AF65-F5344CB8AC3E}">
        <p14:creationId xmlns:p14="http://schemas.microsoft.com/office/powerpoint/2010/main" val="206894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ipe(down)">
                                      <p:cBhvr>
                                        <p:cTn id="66" dur="580">
                                          <p:stCondLst>
                                            <p:cond delay="0"/>
                                          </p:stCondLst>
                                        </p:cTn>
                                        <p:tgtEl>
                                          <p:spTgt spid="3">
                                            <p:txEl>
                                              <p:pRg st="3" end="3"/>
                                            </p:txEl>
                                          </p:spTgt>
                                        </p:tgtEl>
                                      </p:cBhvr>
                                    </p:animEffect>
                                    <p:anim calcmode="lin" valueType="num">
                                      <p:cBhvr>
                                        <p:cTn id="6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3" end="3"/>
                                            </p:txEl>
                                          </p:spTgt>
                                        </p:tgtEl>
                                      </p:cBhvr>
                                      <p:to x="100000" y="60000"/>
                                    </p:animScale>
                                    <p:animScale>
                                      <p:cBhvr>
                                        <p:cTn id="73" dur="166" decel="50000">
                                          <p:stCondLst>
                                            <p:cond delay="676"/>
                                          </p:stCondLst>
                                        </p:cTn>
                                        <p:tgtEl>
                                          <p:spTgt spid="3">
                                            <p:txEl>
                                              <p:pRg st="3" end="3"/>
                                            </p:txEl>
                                          </p:spTgt>
                                        </p:tgtEl>
                                      </p:cBhvr>
                                      <p:to x="100000" y="100000"/>
                                    </p:animScale>
                                    <p:animScale>
                                      <p:cBhvr>
                                        <p:cTn id="74" dur="26">
                                          <p:stCondLst>
                                            <p:cond delay="1312"/>
                                          </p:stCondLst>
                                        </p:cTn>
                                        <p:tgtEl>
                                          <p:spTgt spid="3">
                                            <p:txEl>
                                              <p:pRg st="3" end="3"/>
                                            </p:txEl>
                                          </p:spTgt>
                                        </p:tgtEl>
                                      </p:cBhvr>
                                      <p:to x="100000" y="80000"/>
                                    </p:animScale>
                                    <p:animScale>
                                      <p:cBhvr>
                                        <p:cTn id="75" dur="166" decel="50000">
                                          <p:stCondLst>
                                            <p:cond delay="1338"/>
                                          </p:stCondLst>
                                        </p:cTn>
                                        <p:tgtEl>
                                          <p:spTgt spid="3">
                                            <p:txEl>
                                              <p:pRg st="3" end="3"/>
                                            </p:txEl>
                                          </p:spTgt>
                                        </p:tgtEl>
                                      </p:cBhvr>
                                      <p:to x="100000" y="100000"/>
                                    </p:animScale>
                                    <p:animScale>
                                      <p:cBhvr>
                                        <p:cTn id="76" dur="26">
                                          <p:stCondLst>
                                            <p:cond delay="1642"/>
                                          </p:stCondLst>
                                        </p:cTn>
                                        <p:tgtEl>
                                          <p:spTgt spid="3">
                                            <p:txEl>
                                              <p:pRg st="3" end="3"/>
                                            </p:txEl>
                                          </p:spTgt>
                                        </p:tgtEl>
                                      </p:cBhvr>
                                      <p:to x="100000" y="90000"/>
                                    </p:animScale>
                                    <p:animScale>
                                      <p:cBhvr>
                                        <p:cTn id="77" dur="166" decel="50000">
                                          <p:stCondLst>
                                            <p:cond delay="1668"/>
                                          </p:stCondLst>
                                        </p:cTn>
                                        <p:tgtEl>
                                          <p:spTgt spid="3">
                                            <p:txEl>
                                              <p:pRg st="3" end="3"/>
                                            </p:txEl>
                                          </p:spTgt>
                                        </p:tgtEl>
                                      </p:cBhvr>
                                      <p:to x="100000" y="100000"/>
                                    </p:animScale>
                                    <p:animScale>
                                      <p:cBhvr>
                                        <p:cTn id="78" dur="26">
                                          <p:stCondLst>
                                            <p:cond delay="1808"/>
                                          </p:stCondLst>
                                        </p:cTn>
                                        <p:tgtEl>
                                          <p:spTgt spid="3">
                                            <p:txEl>
                                              <p:pRg st="3" end="3"/>
                                            </p:txEl>
                                          </p:spTgt>
                                        </p:tgtEl>
                                      </p:cBhvr>
                                      <p:to x="100000" y="95000"/>
                                    </p:animScale>
                                    <p:animScale>
                                      <p:cBhvr>
                                        <p:cTn id="79" dur="166" decel="50000">
                                          <p:stCondLst>
                                            <p:cond delay="1834"/>
                                          </p:stCondLst>
                                        </p:cTn>
                                        <p:tgtEl>
                                          <p:spTgt spid="3">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nodeType="clickEffect">
                                  <p:stCondLst>
                                    <p:cond delay="0"/>
                                  </p:stCondLst>
                                  <p:childTnLst>
                                    <p:set>
                                      <p:cBhvr>
                                        <p:cTn id="83" dur="1" fill="hold">
                                          <p:stCondLst>
                                            <p:cond delay="0"/>
                                          </p:stCondLst>
                                        </p:cTn>
                                        <p:tgtEl>
                                          <p:spTgt spid="3">
                                            <p:txEl>
                                              <p:pRg st="4" end="4"/>
                                            </p:txEl>
                                          </p:spTgt>
                                        </p:tgtEl>
                                        <p:attrNameLst>
                                          <p:attrName>style.visibility</p:attrName>
                                        </p:attrNameLst>
                                      </p:cBhvr>
                                      <p:to>
                                        <p:strVal val="visible"/>
                                      </p:to>
                                    </p:set>
                                    <p:animEffect transition="in" filter="wipe(down)">
                                      <p:cBhvr>
                                        <p:cTn id="84" dur="580">
                                          <p:stCondLst>
                                            <p:cond delay="0"/>
                                          </p:stCondLst>
                                        </p:cTn>
                                        <p:tgtEl>
                                          <p:spTgt spid="3">
                                            <p:txEl>
                                              <p:pRg st="4" end="4"/>
                                            </p:txEl>
                                          </p:spTgt>
                                        </p:tgtEl>
                                      </p:cBhvr>
                                    </p:animEffect>
                                    <p:anim calcmode="lin" valueType="num">
                                      <p:cBhvr>
                                        <p:cTn id="8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3">
                                            <p:txEl>
                                              <p:pRg st="4" end="4"/>
                                            </p:txEl>
                                          </p:spTgt>
                                        </p:tgtEl>
                                      </p:cBhvr>
                                      <p:to x="100000" y="60000"/>
                                    </p:animScale>
                                    <p:animScale>
                                      <p:cBhvr>
                                        <p:cTn id="91" dur="166" decel="50000">
                                          <p:stCondLst>
                                            <p:cond delay="676"/>
                                          </p:stCondLst>
                                        </p:cTn>
                                        <p:tgtEl>
                                          <p:spTgt spid="3">
                                            <p:txEl>
                                              <p:pRg st="4" end="4"/>
                                            </p:txEl>
                                          </p:spTgt>
                                        </p:tgtEl>
                                      </p:cBhvr>
                                      <p:to x="100000" y="100000"/>
                                    </p:animScale>
                                    <p:animScale>
                                      <p:cBhvr>
                                        <p:cTn id="92" dur="26">
                                          <p:stCondLst>
                                            <p:cond delay="1312"/>
                                          </p:stCondLst>
                                        </p:cTn>
                                        <p:tgtEl>
                                          <p:spTgt spid="3">
                                            <p:txEl>
                                              <p:pRg st="4" end="4"/>
                                            </p:txEl>
                                          </p:spTgt>
                                        </p:tgtEl>
                                      </p:cBhvr>
                                      <p:to x="100000" y="80000"/>
                                    </p:animScale>
                                    <p:animScale>
                                      <p:cBhvr>
                                        <p:cTn id="93" dur="166" decel="50000">
                                          <p:stCondLst>
                                            <p:cond delay="1338"/>
                                          </p:stCondLst>
                                        </p:cTn>
                                        <p:tgtEl>
                                          <p:spTgt spid="3">
                                            <p:txEl>
                                              <p:pRg st="4" end="4"/>
                                            </p:txEl>
                                          </p:spTgt>
                                        </p:tgtEl>
                                      </p:cBhvr>
                                      <p:to x="100000" y="100000"/>
                                    </p:animScale>
                                    <p:animScale>
                                      <p:cBhvr>
                                        <p:cTn id="94" dur="26">
                                          <p:stCondLst>
                                            <p:cond delay="1642"/>
                                          </p:stCondLst>
                                        </p:cTn>
                                        <p:tgtEl>
                                          <p:spTgt spid="3">
                                            <p:txEl>
                                              <p:pRg st="4" end="4"/>
                                            </p:txEl>
                                          </p:spTgt>
                                        </p:tgtEl>
                                      </p:cBhvr>
                                      <p:to x="100000" y="90000"/>
                                    </p:animScale>
                                    <p:animScale>
                                      <p:cBhvr>
                                        <p:cTn id="95" dur="166" decel="50000">
                                          <p:stCondLst>
                                            <p:cond delay="1668"/>
                                          </p:stCondLst>
                                        </p:cTn>
                                        <p:tgtEl>
                                          <p:spTgt spid="3">
                                            <p:txEl>
                                              <p:pRg st="4" end="4"/>
                                            </p:txEl>
                                          </p:spTgt>
                                        </p:tgtEl>
                                      </p:cBhvr>
                                      <p:to x="100000" y="100000"/>
                                    </p:animScale>
                                    <p:animScale>
                                      <p:cBhvr>
                                        <p:cTn id="96" dur="26">
                                          <p:stCondLst>
                                            <p:cond delay="1808"/>
                                          </p:stCondLst>
                                        </p:cTn>
                                        <p:tgtEl>
                                          <p:spTgt spid="3">
                                            <p:txEl>
                                              <p:pRg st="4" end="4"/>
                                            </p:txEl>
                                          </p:spTgt>
                                        </p:tgtEl>
                                      </p:cBhvr>
                                      <p:to x="100000" y="95000"/>
                                    </p:animScale>
                                    <p:animScale>
                                      <p:cBhvr>
                                        <p:cTn id="97" dur="166" decel="50000">
                                          <p:stCondLst>
                                            <p:cond delay="1834"/>
                                          </p:stCondLst>
                                        </p:cTn>
                                        <p:tgtEl>
                                          <p:spTgt spid="3">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nodeType="clickEffect">
                                  <p:stCondLst>
                                    <p:cond delay="0"/>
                                  </p:stCondLst>
                                  <p:childTnLst>
                                    <p:set>
                                      <p:cBhvr>
                                        <p:cTn id="101" dur="1" fill="hold">
                                          <p:stCondLst>
                                            <p:cond delay="0"/>
                                          </p:stCondLst>
                                        </p:cTn>
                                        <p:tgtEl>
                                          <p:spTgt spid="3">
                                            <p:txEl>
                                              <p:pRg st="5" end="5"/>
                                            </p:txEl>
                                          </p:spTgt>
                                        </p:tgtEl>
                                        <p:attrNameLst>
                                          <p:attrName>style.visibility</p:attrName>
                                        </p:attrNameLst>
                                      </p:cBhvr>
                                      <p:to>
                                        <p:strVal val="visible"/>
                                      </p:to>
                                    </p:set>
                                    <p:animEffect transition="in" filter="wipe(down)">
                                      <p:cBhvr>
                                        <p:cTn id="102" dur="580">
                                          <p:stCondLst>
                                            <p:cond delay="0"/>
                                          </p:stCondLst>
                                        </p:cTn>
                                        <p:tgtEl>
                                          <p:spTgt spid="3">
                                            <p:txEl>
                                              <p:pRg st="5" end="5"/>
                                            </p:txEl>
                                          </p:spTgt>
                                        </p:tgtEl>
                                      </p:cBhvr>
                                    </p:animEffect>
                                    <p:anim calcmode="lin" valueType="num">
                                      <p:cBhvr>
                                        <p:cTn id="10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3">
                                            <p:txEl>
                                              <p:pRg st="5" end="5"/>
                                            </p:txEl>
                                          </p:spTgt>
                                        </p:tgtEl>
                                      </p:cBhvr>
                                      <p:to x="100000" y="60000"/>
                                    </p:animScale>
                                    <p:animScale>
                                      <p:cBhvr>
                                        <p:cTn id="109" dur="166" decel="50000">
                                          <p:stCondLst>
                                            <p:cond delay="676"/>
                                          </p:stCondLst>
                                        </p:cTn>
                                        <p:tgtEl>
                                          <p:spTgt spid="3">
                                            <p:txEl>
                                              <p:pRg st="5" end="5"/>
                                            </p:txEl>
                                          </p:spTgt>
                                        </p:tgtEl>
                                      </p:cBhvr>
                                      <p:to x="100000" y="100000"/>
                                    </p:animScale>
                                    <p:animScale>
                                      <p:cBhvr>
                                        <p:cTn id="110" dur="26">
                                          <p:stCondLst>
                                            <p:cond delay="1312"/>
                                          </p:stCondLst>
                                        </p:cTn>
                                        <p:tgtEl>
                                          <p:spTgt spid="3">
                                            <p:txEl>
                                              <p:pRg st="5" end="5"/>
                                            </p:txEl>
                                          </p:spTgt>
                                        </p:tgtEl>
                                      </p:cBhvr>
                                      <p:to x="100000" y="80000"/>
                                    </p:animScale>
                                    <p:animScale>
                                      <p:cBhvr>
                                        <p:cTn id="111" dur="166" decel="50000">
                                          <p:stCondLst>
                                            <p:cond delay="1338"/>
                                          </p:stCondLst>
                                        </p:cTn>
                                        <p:tgtEl>
                                          <p:spTgt spid="3">
                                            <p:txEl>
                                              <p:pRg st="5" end="5"/>
                                            </p:txEl>
                                          </p:spTgt>
                                        </p:tgtEl>
                                      </p:cBhvr>
                                      <p:to x="100000" y="100000"/>
                                    </p:animScale>
                                    <p:animScale>
                                      <p:cBhvr>
                                        <p:cTn id="112" dur="26">
                                          <p:stCondLst>
                                            <p:cond delay="1642"/>
                                          </p:stCondLst>
                                        </p:cTn>
                                        <p:tgtEl>
                                          <p:spTgt spid="3">
                                            <p:txEl>
                                              <p:pRg st="5" end="5"/>
                                            </p:txEl>
                                          </p:spTgt>
                                        </p:tgtEl>
                                      </p:cBhvr>
                                      <p:to x="100000" y="90000"/>
                                    </p:animScale>
                                    <p:animScale>
                                      <p:cBhvr>
                                        <p:cTn id="113" dur="166" decel="50000">
                                          <p:stCondLst>
                                            <p:cond delay="1668"/>
                                          </p:stCondLst>
                                        </p:cTn>
                                        <p:tgtEl>
                                          <p:spTgt spid="3">
                                            <p:txEl>
                                              <p:pRg st="5" end="5"/>
                                            </p:txEl>
                                          </p:spTgt>
                                        </p:tgtEl>
                                      </p:cBhvr>
                                      <p:to x="100000" y="100000"/>
                                    </p:animScale>
                                    <p:animScale>
                                      <p:cBhvr>
                                        <p:cTn id="114" dur="26">
                                          <p:stCondLst>
                                            <p:cond delay="1808"/>
                                          </p:stCondLst>
                                        </p:cTn>
                                        <p:tgtEl>
                                          <p:spTgt spid="3">
                                            <p:txEl>
                                              <p:pRg st="5" end="5"/>
                                            </p:txEl>
                                          </p:spTgt>
                                        </p:tgtEl>
                                      </p:cBhvr>
                                      <p:to x="100000" y="95000"/>
                                    </p:animScale>
                                    <p:animScale>
                                      <p:cBhvr>
                                        <p:cTn id="115"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a:bodyPr>
          <a:lstStyle/>
          <a:p>
            <a:pPr algn="just"/>
            <a:r>
              <a:rPr lang="ar-EG" sz="4800" dirty="0" smtClean="0"/>
              <a:t>الأصل اللغوي:</a:t>
            </a:r>
            <a:endParaRPr lang="ar-EG" sz="4800" dirty="0"/>
          </a:p>
        </p:txBody>
      </p:sp>
      <p:sp>
        <p:nvSpPr>
          <p:cNvPr id="3" name="Content Placeholder 2"/>
          <p:cNvSpPr>
            <a:spLocks noGrp="1"/>
          </p:cNvSpPr>
          <p:nvPr>
            <p:ph idx="1"/>
          </p:nvPr>
        </p:nvSpPr>
        <p:spPr>
          <a:xfrm>
            <a:off x="457200" y="1988840"/>
            <a:ext cx="8229600" cy="4320520"/>
          </a:xfrm>
        </p:spPr>
        <p:txBody>
          <a:bodyPr>
            <a:normAutofit/>
          </a:bodyPr>
          <a:lstStyle/>
          <a:p>
            <a:pPr algn="just"/>
            <a:r>
              <a:rPr lang="ar-EG" sz="6600" dirty="0" smtClean="0">
                <a:latin typeface="Arabic Typesetting" pitchFamily="66" charset="-78"/>
                <a:cs typeface="Arabic Typesetting" pitchFamily="66" charset="-78"/>
              </a:rPr>
              <a:t>كلمة « </a:t>
            </a:r>
            <a:r>
              <a:rPr lang="ar-EG" sz="6600" u="sng" dirty="0" smtClean="0">
                <a:latin typeface="Arabic Typesetting" pitchFamily="66" charset="-78"/>
                <a:cs typeface="Arabic Typesetting" pitchFamily="66" charset="-78"/>
              </a:rPr>
              <a:t>خريطة </a:t>
            </a:r>
            <a:r>
              <a:rPr lang="en-US" sz="6600" u="sng" dirty="0" smtClean="0">
                <a:latin typeface="Arabic Typesetting" pitchFamily="66" charset="-78"/>
                <a:cs typeface="Arabic Typesetting" pitchFamily="66" charset="-78"/>
              </a:rPr>
              <a:t>Map</a:t>
            </a:r>
            <a:r>
              <a:rPr lang="ar-EG" sz="6600" dirty="0" smtClean="0">
                <a:latin typeface="Arabic Typesetting" pitchFamily="66" charset="-78"/>
                <a:cs typeface="Arabic Typesetting" pitchFamily="66" charset="-78"/>
              </a:rPr>
              <a:t>» هي كلمة  لاتينية الأصل </a:t>
            </a:r>
            <a:r>
              <a:rPr lang="en-US" sz="6600" u="sng" dirty="0" smtClean="0">
                <a:latin typeface="Arabic Typesetting" pitchFamily="66" charset="-78"/>
                <a:cs typeface="Arabic Typesetting" pitchFamily="66" charset="-78"/>
              </a:rPr>
              <a:t>Mappa</a:t>
            </a:r>
            <a:r>
              <a:rPr lang="ar-EG" sz="6600" u="sng" dirty="0" smtClean="0">
                <a:latin typeface="Arabic Typesetting" pitchFamily="66" charset="-78"/>
                <a:cs typeface="Arabic Typesetting" pitchFamily="66" charset="-78"/>
              </a:rPr>
              <a:t>  </a:t>
            </a:r>
            <a:r>
              <a:rPr lang="ar-EG" sz="6600" dirty="0" smtClean="0">
                <a:latin typeface="Arabic Typesetting" pitchFamily="66" charset="-78"/>
                <a:cs typeface="Arabic Typesetting" pitchFamily="66" charset="-78"/>
              </a:rPr>
              <a:t>, وتعني    قطعة قماش في حجم منديل اليد.</a:t>
            </a:r>
            <a:endParaRPr lang="ar-EG" sz="6600" u="sng" dirty="0">
              <a:latin typeface="Arabic Typesetting" pitchFamily="66" charset="-78"/>
              <a:cs typeface="Arabic Typesetting" pitchFamily="66" charset="-78"/>
            </a:endParaRPr>
          </a:p>
        </p:txBody>
      </p:sp>
    </p:spTree>
    <p:extLst>
      <p:ext uri="{BB962C8B-B14F-4D97-AF65-F5344CB8AC3E}">
        <p14:creationId xmlns:p14="http://schemas.microsoft.com/office/powerpoint/2010/main" val="296788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5400" dirty="0" smtClean="0">
                <a:cs typeface="+mn-cs"/>
              </a:rPr>
              <a:t/>
            </a:r>
            <a:br>
              <a:rPr lang="ar-EG" sz="5400" dirty="0" smtClean="0">
                <a:cs typeface="+mn-cs"/>
              </a:rPr>
            </a:br>
            <a:r>
              <a:rPr lang="ar-EG" sz="5400" dirty="0" smtClean="0">
                <a:cs typeface="+mn-cs"/>
              </a:rPr>
              <a:t>إطــــار الخـــــريطة</a:t>
            </a:r>
            <a:endParaRPr lang="ar-EG" sz="5400" dirty="0">
              <a:cs typeface="+mn-cs"/>
            </a:endParaRPr>
          </a:p>
        </p:txBody>
      </p:sp>
      <p:sp>
        <p:nvSpPr>
          <p:cNvPr id="3" name="Content Placeholder 2"/>
          <p:cNvSpPr>
            <a:spLocks noGrp="1"/>
          </p:cNvSpPr>
          <p:nvPr>
            <p:ph idx="1"/>
          </p:nvPr>
        </p:nvSpPr>
        <p:spPr/>
        <p:txBody>
          <a:bodyPr/>
          <a:lstStyle/>
          <a:p>
            <a:endParaRPr lang="ar-EG" dirty="0" smtClean="0"/>
          </a:p>
          <a:p>
            <a:endParaRPr lang="ar-EG" dirty="0"/>
          </a:p>
          <a:p>
            <a:endParaRPr lang="ar-EG" dirty="0" smtClean="0"/>
          </a:p>
          <a:p>
            <a:pPr marL="137160" indent="0" algn="just">
              <a:buNone/>
            </a:pPr>
            <a:r>
              <a:rPr lang="ar-EG"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هو عبارة عن الحد الذي يحد الخريطة, وينتهي عنده امتداد الظاهرات على الخريطة, وهو يتخذ عدة أشكال تتلاءم والحس الفني للكارتوجرافي الذي يقوم برسم الخريطة.</a:t>
            </a:r>
            <a:endParaRPr lang="ar-EG"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83510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down)">
                                      <p:cBhvr>
                                        <p:cTn id="11" dur="580">
                                          <p:stCondLst>
                                            <p:cond delay="0"/>
                                          </p:stCondLst>
                                        </p:cTn>
                                        <p:tgtEl>
                                          <p:spTgt spid="3">
                                            <p:txEl>
                                              <p:pRg st="3" end="3"/>
                                            </p:txEl>
                                          </p:spTgt>
                                        </p:tgtEl>
                                      </p:cBhvr>
                                    </p:animEffect>
                                    <p:anim calcmode="lin" valueType="num">
                                      <p:cBhvr>
                                        <p:cTn id="1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3" end="3"/>
                                            </p:txEl>
                                          </p:spTgt>
                                        </p:tgtEl>
                                      </p:cBhvr>
                                      <p:to x="100000" y="60000"/>
                                    </p:animScale>
                                    <p:animScale>
                                      <p:cBhvr>
                                        <p:cTn id="18" dur="166" decel="50000">
                                          <p:stCondLst>
                                            <p:cond delay="676"/>
                                          </p:stCondLst>
                                        </p:cTn>
                                        <p:tgtEl>
                                          <p:spTgt spid="3">
                                            <p:txEl>
                                              <p:pRg st="3" end="3"/>
                                            </p:txEl>
                                          </p:spTgt>
                                        </p:tgtEl>
                                      </p:cBhvr>
                                      <p:to x="100000" y="100000"/>
                                    </p:animScale>
                                    <p:animScale>
                                      <p:cBhvr>
                                        <p:cTn id="19" dur="26">
                                          <p:stCondLst>
                                            <p:cond delay="1312"/>
                                          </p:stCondLst>
                                        </p:cTn>
                                        <p:tgtEl>
                                          <p:spTgt spid="3">
                                            <p:txEl>
                                              <p:pRg st="3" end="3"/>
                                            </p:txEl>
                                          </p:spTgt>
                                        </p:tgtEl>
                                      </p:cBhvr>
                                      <p:to x="100000" y="80000"/>
                                    </p:animScale>
                                    <p:animScale>
                                      <p:cBhvr>
                                        <p:cTn id="20" dur="166" decel="50000">
                                          <p:stCondLst>
                                            <p:cond delay="1338"/>
                                          </p:stCondLst>
                                        </p:cTn>
                                        <p:tgtEl>
                                          <p:spTgt spid="3">
                                            <p:txEl>
                                              <p:pRg st="3" end="3"/>
                                            </p:txEl>
                                          </p:spTgt>
                                        </p:tgtEl>
                                      </p:cBhvr>
                                      <p:to x="100000" y="100000"/>
                                    </p:animScale>
                                    <p:animScale>
                                      <p:cBhvr>
                                        <p:cTn id="21" dur="26">
                                          <p:stCondLst>
                                            <p:cond delay="1642"/>
                                          </p:stCondLst>
                                        </p:cTn>
                                        <p:tgtEl>
                                          <p:spTgt spid="3">
                                            <p:txEl>
                                              <p:pRg st="3" end="3"/>
                                            </p:txEl>
                                          </p:spTgt>
                                        </p:tgtEl>
                                      </p:cBhvr>
                                      <p:to x="100000" y="90000"/>
                                    </p:animScale>
                                    <p:animScale>
                                      <p:cBhvr>
                                        <p:cTn id="22" dur="166" decel="50000">
                                          <p:stCondLst>
                                            <p:cond delay="1668"/>
                                          </p:stCondLst>
                                        </p:cTn>
                                        <p:tgtEl>
                                          <p:spTgt spid="3">
                                            <p:txEl>
                                              <p:pRg st="3" end="3"/>
                                            </p:txEl>
                                          </p:spTgt>
                                        </p:tgtEl>
                                      </p:cBhvr>
                                      <p:to x="100000" y="100000"/>
                                    </p:animScale>
                                    <p:animScale>
                                      <p:cBhvr>
                                        <p:cTn id="23" dur="26">
                                          <p:stCondLst>
                                            <p:cond delay="1808"/>
                                          </p:stCondLst>
                                        </p:cTn>
                                        <p:tgtEl>
                                          <p:spTgt spid="3">
                                            <p:txEl>
                                              <p:pRg st="3" end="3"/>
                                            </p:txEl>
                                          </p:spTgt>
                                        </p:tgtEl>
                                      </p:cBhvr>
                                      <p:to x="100000" y="95000"/>
                                    </p:animScale>
                                    <p:animScale>
                                      <p:cBhvr>
                                        <p:cTn id="2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ar-EG" sz="4000" b="0" dirty="0">
                <a:solidFill>
                  <a:srgbClr val="FFFF00"/>
                </a:solidFill>
                <a:cs typeface="+mn-cs"/>
              </a:rPr>
              <a:t> </a:t>
            </a:r>
            <a:r>
              <a:rPr lang="ar-EG" sz="4000" b="0" dirty="0" smtClean="0">
                <a:solidFill>
                  <a:srgbClr val="FFFF00"/>
                </a:solidFill>
                <a:cs typeface="+mn-cs"/>
              </a:rPr>
              <a:t>    </a:t>
            </a:r>
            <a:r>
              <a:rPr lang="ar-EG" sz="4000" u="sng" dirty="0" smtClean="0">
                <a:solidFill>
                  <a:srgbClr val="FFFF00"/>
                </a:solidFill>
                <a:cs typeface="+mn-cs"/>
              </a:rPr>
              <a:t>دليل المـوقع:</a:t>
            </a:r>
            <a:endParaRPr lang="ar-EG" sz="4000" u="sng" dirty="0">
              <a:solidFill>
                <a:srgbClr val="FFFF00"/>
              </a:solidFill>
              <a:cs typeface="+mn-cs"/>
            </a:endParaRPr>
          </a:p>
        </p:txBody>
      </p:sp>
      <p:sp>
        <p:nvSpPr>
          <p:cNvPr id="3" name="Content Placeholder 2"/>
          <p:cNvSpPr>
            <a:spLocks noGrp="1"/>
          </p:cNvSpPr>
          <p:nvPr>
            <p:ph idx="1"/>
          </p:nvPr>
        </p:nvSpPr>
        <p:spPr/>
        <p:txBody>
          <a:bodyPr>
            <a:normAutofit fontScale="92500" lnSpcReduction="20000"/>
          </a:bodyPr>
          <a:lstStyle/>
          <a:p>
            <a:r>
              <a:rPr lang="ar-EG" dirty="0" smtClean="0"/>
              <a:t>ويقصد به تحديد المواقع على الخـــريطة بالاســتعانة بخطوط الطول ودوائر العـــرض, والتي تظهر في العديد من الخـــرائط باستثناء الخرائط البسيطة .</a:t>
            </a:r>
          </a:p>
          <a:p>
            <a:endParaRPr lang="ar-EG" dirty="0"/>
          </a:p>
          <a:p>
            <a:r>
              <a:rPr lang="ar-EG" sz="3900" b="1" u="sng" dirty="0" smtClean="0">
                <a:solidFill>
                  <a:srgbClr val="FFFF00"/>
                </a:solidFill>
              </a:rPr>
              <a:t>مفتاح (دلـــيل) الخــريطة :</a:t>
            </a:r>
          </a:p>
          <a:p>
            <a:r>
              <a:rPr lang="ar-EG" dirty="0" smtClean="0"/>
              <a:t>وفيه يتم توضـــيح وشرح  الرموز والعــلامات الاصطلاحية المستخدمة لتوضــيح الظــاهرات على الخــريطة.</a:t>
            </a:r>
          </a:p>
          <a:p>
            <a:endParaRPr lang="ar-EG" dirty="0"/>
          </a:p>
          <a:p>
            <a:r>
              <a:rPr lang="ar-EG" sz="3900" b="1" u="sng" dirty="0" smtClean="0">
                <a:solidFill>
                  <a:srgbClr val="FFFF00"/>
                </a:solidFill>
              </a:rPr>
              <a:t>الاتجاه :</a:t>
            </a:r>
          </a:p>
          <a:p>
            <a:r>
              <a:rPr lang="ar-EG" dirty="0" smtClean="0"/>
              <a:t>ويقصد به تحديد اتجاه الشمال سواء باستخدام خطوط الطول أو استخدام الأشكال المختلفة لتوضيح اتجاه الشمال الجغرافي.</a:t>
            </a:r>
            <a:endParaRPr lang="ar-EG" dirty="0"/>
          </a:p>
        </p:txBody>
      </p:sp>
    </p:spTree>
    <p:extLst>
      <p:ext uri="{BB962C8B-B14F-4D97-AF65-F5344CB8AC3E}">
        <p14:creationId xmlns:p14="http://schemas.microsoft.com/office/powerpoint/2010/main" val="192735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2000"/>
                                        <p:tgtEl>
                                          <p:spTgt spid="3">
                                            <p:txEl>
                                              <p:pRg st="2" end="2"/>
                                            </p:txEl>
                                          </p:spTgt>
                                        </p:tgtEl>
                                      </p:cBhvr>
                                    </p:animEffect>
                                    <p:anim calcmode="lin" valueType="num">
                                      <p:cBhvr>
                                        <p:cTn id="33"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wipe(down)">
                                      <p:cBhvr>
                                        <p:cTn id="47" dur="580">
                                          <p:stCondLst>
                                            <p:cond delay="0"/>
                                          </p:stCondLst>
                                        </p:cTn>
                                        <p:tgtEl>
                                          <p:spTgt spid="3">
                                            <p:txEl>
                                              <p:pRg st="5" end="5"/>
                                            </p:txEl>
                                          </p:spTgt>
                                        </p:tgtEl>
                                      </p:cBhvr>
                                    </p:animEffect>
                                    <p:anim calcmode="lin" valueType="num">
                                      <p:cBhvr>
                                        <p:cTn id="4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5" end="5"/>
                                            </p:txEl>
                                          </p:spTgt>
                                        </p:tgtEl>
                                      </p:cBhvr>
                                      <p:to x="100000" y="60000"/>
                                    </p:animScale>
                                    <p:animScale>
                                      <p:cBhvr>
                                        <p:cTn id="54" dur="166" decel="50000">
                                          <p:stCondLst>
                                            <p:cond delay="676"/>
                                          </p:stCondLst>
                                        </p:cTn>
                                        <p:tgtEl>
                                          <p:spTgt spid="3">
                                            <p:txEl>
                                              <p:pRg st="5" end="5"/>
                                            </p:txEl>
                                          </p:spTgt>
                                        </p:tgtEl>
                                      </p:cBhvr>
                                      <p:to x="100000" y="100000"/>
                                    </p:animScale>
                                    <p:animScale>
                                      <p:cBhvr>
                                        <p:cTn id="55" dur="26">
                                          <p:stCondLst>
                                            <p:cond delay="1312"/>
                                          </p:stCondLst>
                                        </p:cTn>
                                        <p:tgtEl>
                                          <p:spTgt spid="3">
                                            <p:txEl>
                                              <p:pRg st="5" end="5"/>
                                            </p:txEl>
                                          </p:spTgt>
                                        </p:tgtEl>
                                      </p:cBhvr>
                                      <p:to x="100000" y="80000"/>
                                    </p:animScale>
                                    <p:animScale>
                                      <p:cBhvr>
                                        <p:cTn id="56" dur="166" decel="50000">
                                          <p:stCondLst>
                                            <p:cond delay="1338"/>
                                          </p:stCondLst>
                                        </p:cTn>
                                        <p:tgtEl>
                                          <p:spTgt spid="3">
                                            <p:txEl>
                                              <p:pRg st="5" end="5"/>
                                            </p:txEl>
                                          </p:spTgt>
                                        </p:tgtEl>
                                      </p:cBhvr>
                                      <p:to x="100000" y="100000"/>
                                    </p:animScale>
                                    <p:animScale>
                                      <p:cBhvr>
                                        <p:cTn id="57" dur="26">
                                          <p:stCondLst>
                                            <p:cond delay="1642"/>
                                          </p:stCondLst>
                                        </p:cTn>
                                        <p:tgtEl>
                                          <p:spTgt spid="3">
                                            <p:txEl>
                                              <p:pRg st="5" end="5"/>
                                            </p:txEl>
                                          </p:spTgt>
                                        </p:tgtEl>
                                      </p:cBhvr>
                                      <p:to x="100000" y="90000"/>
                                    </p:animScale>
                                    <p:animScale>
                                      <p:cBhvr>
                                        <p:cTn id="58" dur="166" decel="50000">
                                          <p:stCondLst>
                                            <p:cond delay="1668"/>
                                          </p:stCondLst>
                                        </p:cTn>
                                        <p:tgtEl>
                                          <p:spTgt spid="3">
                                            <p:txEl>
                                              <p:pRg st="5" end="5"/>
                                            </p:txEl>
                                          </p:spTgt>
                                        </p:tgtEl>
                                      </p:cBhvr>
                                      <p:to x="100000" y="100000"/>
                                    </p:animScale>
                                    <p:animScale>
                                      <p:cBhvr>
                                        <p:cTn id="59" dur="26">
                                          <p:stCondLst>
                                            <p:cond delay="1808"/>
                                          </p:stCondLst>
                                        </p:cTn>
                                        <p:tgtEl>
                                          <p:spTgt spid="3">
                                            <p:txEl>
                                              <p:pRg st="5" end="5"/>
                                            </p:txEl>
                                          </p:spTgt>
                                        </p:tgtEl>
                                      </p:cBhvr>
                                      <p:to x="100000" y="95000"/>
                                    </p:animScale>
                                    <p:animScale>
                                      <p:cBhvr>
                                        <p:cTn id="60" dur="166" decel="50000">
                                          <p:stCondLst>
                                            <p:cond delay="1834"/>
                                          </p:stCondLst>
                                        </p:cTn>
                                        <p:tgtEl>
                                          <p:spTgt spid="3">
                                            <p:txEl>
                                              <p:pRg st="5" end="5"/>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nodeType="click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Effect transition="in" filter="wipe(down)">
                                      <p:cBhvr>
                                        <p:cTn id="65" dur="580">
                                          <p:stCondLst>
                                            <p:cond delay="0"/>
                                          </p:stCondLst>
                                        </p:cTn>
                                        <p:tgtEl>
                                          <p:spTgt spid="3">
                                            <p:txEl>
                                              <p:pRg st="6" end="6"/>
                                            </p:txEl>
                                          </p:spTgt>
                                        </p:tgtEl>
                                      </p:cBhvr>
                                    </p:animEffect>
                                    <p:anim calcmode="lin" valueType="num">
                                      <p:cBhvr>
                                        <p:cTn id="6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6" end="6"/>
                                            </p:txEl>
                                          </p:spTgt>
                                        </p:tgtEl>
                                      </p:cBhvr>
                                      <p:to x="100000" y="60000"/>
                                    </p:animScale>
                                    <p:animScale>
                                      <p:cBhvr>
                                        <p:cTn id="72" dur="166" decel="50000">
                                          <p:stCondLst>
                                            <p:cond delay="676"/>
                                          </p:stCondLst>
                                        </p:cTn>
                                        <p:tgtEl>
                                          <p:spTgt spid="3">
                                            <p:txEl>
                                              <p:pRg st="6" end="6"/>
                                            </p:txEl>
                                          </p:spTgt>
                                        </p:tgtEl>
                                      </p:cBhvr>
                                      <p:to x="100000" y="100000"/>
                                    </p:animScale>
                                    <p:animScale>
                                      <p:cBhvr>
                                        <p:cTn id="73" dur="26">
                                          <p:stCondLst>
                                            <p:cond delay="1312"/>
                                          </p:stCondLst>
                                        </p:cTn>
                                        <p:tgtEl>
                                          <p:spTgt spid="3">
                                            <p:txEl>
                                              <p:pRg st="6" end="6"/>
                                            </p:txEl>
                                          </p:spTgt>
                                        </p:tgtEl>
                                      </p:cBhvr>
                                      <p:to x="100000" y="80000"/>
                                    </p:animScale>
                                    <p:animScale>
                                      <p:cBhvr>
                                        <p:cTn id="74" dur="166" decel="50000">
                                          <p:stCondLst>
                                            <p:cond delay="1338"/>
                                          </p:stCondLst>
                                        </p:cTn>
                                        <p:tgtEl>
                                          <p:spTgt spid="3">
                                            <p:txEl>
                                              <p:pRg st="6" end="6"/>
                                            </p:txEl>
                                          </p:spTgt>
                                        </p:tgtEl>
                                      </p:cBhvr>
                                      <p:to x="100000" y="100000"/>
                                    </p:animScale>
                                    <p:animScale>
                                      <p:cBhvr>
                                        <p:cTn id="75" dur="26">
                                          <p:stCondLst>
                                            <p:cond delay="1642"/>
                                          </p:stCondLst>
                                        </p:cTn>
                                        <p:tgtEl>
                                          <p:spTgt spid="3">
                                            <p:txEl>
                                              <p:pRg st="6" end="6"/>
                                            </p:txEl>
                                          </p:spTgt>
                                        </p:tgtEl>
                                      </p:cBhvr>
                                      <p:to x="100000" y="90000"/>
                                    </p:animScale>
                                    <p:animScale>
                                      <p:cBhvr>
                                        <p:cTn id="76" dur="166" decel="50000">
                                          <p:stCondLst>
                                            <p:cond delay="1668"/>
                                          </p:stCondLst>
                                        </p:cTn>
                                        <p:tgtEl>
                                          <p:spTgt spid="3">
                                            <p:txEl>
                                              <p:pRg st="6" end="6"/>
                                            </p:txEl>
                                          </p:spTgt>
                                        </p:tgtEl>
                                      </p:cBhvr>
                                      <p:to x="100000" y="100000"/>
                                    </p:animScale>
                                    <p:animScale>
                                      <p:cBhvr>
                                        <p:cTn id="77" dur="26">
                                          <p:stCondLst>
                                            <p:cond delay="1808"/>
                                          </p:stCondLst>
                                        </p:cTn>
                                        <p:tgtEl>
                                          <p:spTgt spid="3">
                                            <p:txEl>
                                              <p:pRg st="6" end="6"/>
                                            </p:txEl>
                                          </p:spTgt>
                                        </p:tgtEl>
                                      </p:cBhvr>
                                      <p:to x="100000" y="95000"/>
                                    </p:animScale>
                                    <p:animScale>
                                      <p:cBhvr>
                                        <p:cTn id="78"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4800" u="sng" dirty="0" smtClean="0">
                <a:solidFill>
                  <a:srgbClr val="92D050"/>
                </a:solidFill>
                <a:latin typeface="Andalus" pitchFamily="18" charset="-78"/>
                <a:cs typeface="Andalus" pitchFamily="18" charset="-78"/>
              </a:rPr>
              <a:t>العـــوامل المتحكمة في عملية تصميم الخرائط.</a:t>
            </a:r>
            <a:endParaRPr lang="ar-EG" sz="4800" u="sng" dirty="0">
              <a:solidFill>
                <a:srgbClr val="92D050"/>
              </a:solidFill>
              <a:latin typeface="Andalus" pitchFamily="18" charset="-78"/>
              <a:cs typeface="Andalus" pitchFamily="18" charset="-78"/>
            </a:endParaRPr>
          </a:p>
        </p:txBody>
      </p:sp>
      <p:sp>
        <p:nvSpPr>
          <p:cNvPr id="3" name="Content Placeholder 2"/>
          <p:cNvSpPr>
            <a:spLocks noGrp="1"/>
          </p:cNvSpPr>
          <p:nvPr>
            <p:ph idx="1"/>
          </p:nvPr>
        </p:nvSpPr>
        <p:spPr/>
        <p:txBody>
          <a:bodyPr/>
          <a:lstStyle/>
          <a:p>
            <a:pPr algn="ctr"/>
            <a:endParaRPr lang="ar-EG" dirty="0" smtClean="0"/>
          </a:p>
          <a:p>
            <a:pPr algn="ctr"/>
            <a:r>
              <a:rPr lang="ar-EG" dirty="0" smtClean="0"/>
              <a:t>1- الهــــدف من الخـــريطة.</a:t>
            </a:r>
          </a:p>
          <a:p>
            <a:pPr algn="ctr"/>
            <a:r>
              <a:rPr lang="ar-EG" dirty="0" smtClean="0"/>
              <a:t>2- الواقــــع الجغــــرافي.</a:t>
            </a:r>
          </a:p>
          <a:p>
            <a:pPr algn="ctr"/>
            <a:r>
              <a:rPr lang="ar-EG" dirty="0" smtClean="0"/>
              <a:t>3- البيانات المـــــتاحة.</a:t>
            </a:r>
          </a:p>
          <a:p>
            <a:pPr algn="ctr"/>
            <a:r>
              <a:rPr lang="ar-EG" dirty="0" smtClean="0"/>
              <a:t>4- مقـــــياس الرســـــم.</a:t>
            </a:r>
          </a:p>
          <a:p>
            <a:pPr algn="ctr"/>
            <a:r>
              <a:rPr lang="ar-EG" dirty="0" smtClean="0"/>
              <a:t>5- جمهور مستخدمي الخريطة.</a:t>
            </a:r>
          </a:p>
          <a:p>
            <a:pPr algn="ctr"/>
            <a:r>
              <a:rPr lang="ar-EG" dirty="0" smtClean="0"/>
              <a:t>6- شــــروط الاستخـــدام.</a:t>
            </a:r>
          </a:p>
          <a:p>
            <a:pPr algn="ctr"/>
            <a:r>
              <a:rPr lang="ar-EG" dirty="0" smtClean="0"/>
              <a:t>7- القــــــيود الفـــــنية.</a:t>
            </a:r>
            <a:endParaRPr lang="ar-EG" dirty="0"/>
          </a:p>
        </p:txBody>
      </p:sp>
    </p:spTree>
    <p:extLst>
      <p:ext uri="{BB962C8B-B14F-4D97-AF65-F5344CB8AC3E}">
        <p14:creationId xmlns:p14="http://schemas.microsoft.com/office/powerpoint/2010/main" val="3291074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wipe(down)">
                                      <p:cBhvr>
                                        <p:cTn id="29" dur="580">
                                          <p:stCondLst>
                                            <p:cond delay="0"/>
                                          </p:stCondLst>
                                        </p:cTn>
                                        <p:tgtEl>
                                          <p:spTgt spid="3">
                                            <p:txEl>
                                              <p:pRg st="2" end="2"/>
                                            </p:txEl>
                                          </p:spTgt>
                                        </p:tgtEl>
                                      </p:cBhvr>
                                    </p:animEffect>
                                    <p:anim calcmode="lin" valueType="num">
                                      <p:cBhvr>
                                        <p:cTn id="3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2" end="2"/>
                                            </p:txEl>
                                          </p:spTgt>
                                        </p:tgtEl>
                                      </p:cBhvr>
                                      <p:to x="100000" y="60000"/>
                                    </p:animScale>
                                    <p:animScale>
                                      <p:cBhvr>
                                        <p:cTn id="36" dur="166" decel="50000">
                                          <p:stCondLst>
                                            <p:cond delay="676"/>
                                          </p:stCondLst>
                                        </p:cTn>
                                        <p:tgtEl>
                                          <p:spTgt spid="3">
                                            <p:txEl>
                                              <p:pRg st="2" end="2"/>
                                            </p:txEl>
                                          </p:spTgt>
                                        </p:tgtEl>
                                      </p:cBhvr>
                                      <p:to x="100000" y="100000"/>
                                    </p:animScale>
                                    <p:animScale>
                                      <p:cBhvr>
                                        <p:cTn id="37" dur="26">
                                          <p:stCondLst>
                                            <p:cond delay="1312"/>
                                          </p:stCondLst>
                                        </p:cTn>
                                        <p:tgtEl>
                                          <p:spTgt spid="3">
                                            <p:txEl>
                                              <p:pRg st="2" end="2"/>
                                            </p:txEl>
                                          </p:spTgt>
                                        </p:tgtEl>
                                      </p:cBhvr>
                                      <p:to x="100000" y="80000"/>
                                    </p:animScale>
                                    <p:animScale>
                                      <p:cBhvr>
                                        <p:cTn id="38" dur="166" decel="50000">
                                          <p:stCondLst>
                                            <p:cond delay="1338"/>
                                          </p:stCondLst>
                                        </p:cTn>
                                        <p:tgtEl>
                                          <p:spTgt spid="3">
                                            <p:txEl>
                                              <p:pRg st="2" end="2"/>
                                            </p:txEl>
                                          </p:spTgt>
                                        </p:tgtEl>
                                      </p:cBhvr>
                                      <p:to x="100000" y="100000"/>
                                    </p:animScale>
                                    <p:animScale>
                                      <p:cBhvr>
                                        <p:cTn id="39" dur="26">
                                          <p:stCondLst>
                                            <p:cond delay="1642"/>
                                          </p:stCondLst>
                                        </p:cTn>
                                        <p:tgtEl>
                                          <p:spTgt spid="3">
                                            <p:txEl>
                                              <p:pRg st="2" end="2"/>
                                            </p:txEl>
                                          </p:spTgt>
                                        </p:tgtEl>
                                      </p:cBhvr>
                                      <p:to x="100000" y="90000"/>
                                    </p:animScale>
                                    <p:animScale>
                                      <p:cBhvr>
                                        <p:cTn id="40" dur="166" decel="50000">
                                          <p:stCondLst>
                                            <p:cond delay="1668"/>
                                          </p:stCondLst>
                                        </p:cTn>
                                        <p:tgtEl>
                                          <p:spTgt spid="3">
                                            <p:txEl>
                                              <p:pRg st="2" end="2"/>
                                            </p:txEl>
                                          </p:spTgt>
                                        </p:tgtEl>
                                      </p:cBhvr>
                                      <p:to x="100000" y="100000"/>
                                    </p:animScale>
                                    <p:animScale>
                                      <p:cBhvr>
                                        <p:cTn id="41" dur="26">
                                          <p:stCondLst>
                                            <p:cond delay="1808"/>
                                          </p:stCondLst>
                                        </p:cTn>
                                        <p:tgtEl>
                                          <p:spTgt spid="3">
                                            <p:txEl>
                                              <p:pRg st="2" end="2"/>
                                            </p:txEl>
                                          </p:spTgt>
                                        </p:tgtEl>
                                      </p:cBhvr>
                                      <p:to x="100000" y="95000"/>
                                    </p:animScale>
                                    <p:animScale>
                                      <p:cBhvr>
                                        <p:cTn id="42" dur="166" decel="50000">
                                          <p:stCondLst>
                                            <p:cond delay="1834"/>
                                          </p:stCondLst>
                                        </p:cTn>
                                        <p:tgtEl>
                                          <p:spTgt spid="3">
                                            <p:txEl>
                                              <p:pRg st="2" end="2"/>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wipe(down)">
                                      <p:cBhvr>
                                        <p:cTn id="47" dur="580">
                                          <p:stCondLst>
                                            <p:cond delay="0"/>
                                          </p:stCondLst>
                                        </p:cTn>
                                        <p:tgtEl>
                                          <p:spTgt spid="3">
                                            <p:txEl>
                                              <p:pRg st="3" end="3"/>
                                            </p:txEl>
                                          </p:spTgt>
                                        </p:tgtEl>
                                      </p:cBhvr>
                                    </p:animEffect>
                                    <p:anim calcmode="lin" valueType="num">
                                      <p:cBhvr>
                                        <p:cTn id="4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3" end="3"/>
                                            </p:txEl>
                                          </p:spTgt>
                                        </p:tgtEl>
                                      </p:cBhvr>
                                      <p:to x="100000" y="60000"/>
                                    </p:animScale>
                                    <p:animScale>
                                      <p:cBhvr>
                                        <p:cTn id="54" dur="166" decel="50000">
                                          <p:stCondLst>
                                            <p:cond delay="676"/>
                                          </p:stCondLst>
                                        </p:cTn>
                                        <p:tgtEl>
                                          <p:spTgt spid="3">
                                            <p:txEl>
                                              <p:pRg st="3" end="3"/>
                                            </p:txEl>
                                          </p:spTgt>
                                        </p:tgtEl>
                                      </p:cBhvr>
                                      <p:to x="100000" y="100000"/>
                                    </p:animScale>
                                    <p:animScale>
                                      <p:cBhvr>
                                        <p:cTn id="55" dur="26">
                                          <p:stCondLst>
                                            <p:cond delay="1312"/>
                                          </p:stCondLst>
                                        </p:cTn>
                                        <p:tgtEl>
                                          <p:spTgt spid="3">
                                            <p:txEl>
                                              <p:pRg st="3" end="3"/>
                                            </p:txEl>
                                          </p:spTgt>
                                        </p:tgtEl>
                                      </p:cBhvr>
                                      <p:to x="100000" y="80000"/>
                                    </p:animScale>
                                    <p:animScale>
                                      <p:cBhvr>
                                        <p:cTn id="56" dur="166" decel="50000">
                                          <p:stCondLst>
                                            <p:cond delay="1338"/>
                                          </p:stCondLst>
                                        </p:cTn>
                                        <p:tgtEl>
                                          <p:spTgt spid="3">
                                            <p:txEl>
                                              <p:pRg st="3" end="3"/>
                                            </p:txEl>
                                          </p:spTgt>
                                        </p:tgtEl>
                                      </p:cBhvr>
                                      <p:to x="100000" y="100000"/>
                                    </p:animScale>
                                    <p:animScale>
                                      <p:cBhvr>
                                        <p:cTn id="57" dur="26">
                                          <p:stCondLst>
                                            <p:cond delay="1642"/>
                                          </p:stCondLst>
                                        </p:cTn>
                                        <p:tgtEl>
                                          <p:spTgt spid="3">
                                            <p:txEl>
                                              <p:pRg st="3" end="3"/>
                                            </p:txEl>
                                          </p:spTgt>
                                        </p:tgtEl>
                                      </p:cBhvr>
                                      <p:to x="100000" y="90000"/>
                                    </p:animScale>
                                    <p:animScale>
                                      <p:cBhvr>
                                        <p:cTn id="58" dur="166" decel="50000">
                                          <p:stCondLst>
                                            <p:cond delay="1668"/>
                                          </p:stCondLst>
                                        </p:cTn>
                                        <p:tgtEl>
                                          <p:spTgt spid="3">
                                            <p:txEl>
                                              <p:pRg st="3" end="3"/>
                                            </p:txEl>
                                          </p:spTgt>
                                        </p:tgtEl>
                                      </p:cBhvr>
                                      <p:to x="100000" y="100000"/>
                                    </p:animScale>
                                    <p:animScale>
                                      <p:cBhvr>
                                        <p:cTn id="59" dur="26">
                                          <p:stCondLst>
                                            <p:cond delay="1808"/>
                                          </p:stCondLst>
                                        </p:cTn>
                                        <p:tgtEl>
                                          <p:spTgt spid="3">
                                            <p:txEl>
                                              <p:pRg st="3" end="3"/>
                                            </p:txEl>
                                          </p:spTgt>
                                        </p:tgtEl>
                                      </p:cBhvr>
                                      <p:to x="100000" y="95000"/>
                                    </p:animScale>
                                    <p:animScale>
                                      <p:cBhvr>
                                        <p:cTn id="60" dur="166" decel="50000">
                                          <p:stCondLst>
                                            <p:cond delay="1834"/>
                                          </p:stCondLst>
                                        </p:cTn>
                                        <p:tgtEl>
                                          <p:spTgt spid="3">
                                            <p:txEl>
                                              <p:pRg st="3" end="3"/>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nodeType="clickEffect">
                                  <p:stCondLst>
                                    <p:cond delay="0"/>
                                  </p:stCondLst>
                                  <p:childTnLst>
                                    <p:set>
                                      <p:cBhvr>
                                        <p:cTn id="64" dur="1" fill="hold">
                                          <p:stCondLst>
                                            <p:cond delay="0"/>
                                          </p:stCondLst>
                                        </p:cTn>
                                        <p:tgtEl>
                                          <p:spTgt spid="3">
                                            <p:txEl>
                                              <p:pRg st="4" end="4"/>
                                            </p:txEl>
                                          </p:spTgt>
                                        </p:tgtEl>
                                        <p:attrNameLst>
                                          <p:attrName>style.visibility</p:attrName>
                                        </p:attrNameLst>
                                      </p:cBhvr>
                                      <p:to>
                                        <p:strVal val="visible"/>
                                      </p:to>
                                    </p:set>
                                    <p:animEffect transition="in" filter="wipe(down)">
                                      <p:cBhvr>
                                        <p:cTn id="65" dur="580">
                                          <p:stCondLst>
                                            <p:cond delay="0"/>
                                          </p:stCondLst>
                                        </p:cTn>
                                        <p:tgtEl>
                                          <p:spTgt spid="3">
                                            <p:txEl>
                                              <p:pRg st="4" end="4"/>
                                            </p:txEl>
                                          </p:spTgt>
                                        </p:tgtEl>
                                      </p:cBhvr>
                                    </p:animEffect>
                                    <p:anim calcmode="lin" valueType="num">
                                      <p:cBhvr>
                                        <p:cTn id="6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4" end="4"/>
                                            </p:txEl>
                                          </p:spTgt>
                                        </p:tgtEl>
                                      </p:cBhvr>
                                      <p:to x="100000" y="60000"/>
                                    </p:animScale>
                                    <p:animScale>
                                      <p:cBhvr>
                                        <p:cTn id="72" dur="166" decel="50000">
                                          <p:stCondLst>
                                            <p:cond delay="676"/>
                                          </p:stCondLst>
                                        </p:cTn>
                                        <p:tgtEl>
                                          <p:spTgt spid="3">
                                            <p:txEl>
                                              <p:pRg st="4" end="4"/>
                                            </p:txEl>
                                          </p:spTgt>
                                        </p:tgtEl>
                                      </p:cBhvr>
                                      <p:to x="100000" y="100000"/>
                                    </p:animScale>
                                    <p:animScale>
                                      <p:cBhvr>
                                        <p:cTn id="73" dur="26">
                                          <p:stCondLst>
                                            <p:cond delay="1312"/>
                                          </p:stCondLst>
                                        </p:cTn>
                                        <p:tgtEl>
                                          <p:spTgt spid="3">
                                            <p:txEl>
                                              <p:pRg st="4" end="4"/>
                                            </p:txEl>
                                          </p:spTgt>
                                        </p:tgtEl>
                                      </p:cBhvr>
                                      <p:to x="100000" y="80000"/>
                                    </p:animScale>
                                    <p:animScale>
                                      <p:cBhvr>
                                        <p:cTn id="74" dur="166" decel="50000">
                                          <p:stCondLst>
                                            <p:cond delay="1338"/>
                                          </p:stCondLst>
                                        </p:cTn>
                                        <p:tgtEl>
                                          <p:spTgt spid="3">
                                            <p:txEl>
                                              <p:pRg st="4" end="4"/>
                                            </p:txEl>
                                          </p:spTgt>
                                        </p:tgtEl>
                                      </p:cBhvr>
                                      <p:to x="100000" y="100000"/>
                                    </p:animScale>
                                    <p:animScale>
                                      <p:cBhvr>
                                        <p:cTn id="75" dur="26">
                                          <p:stCondLst>
                                            <p:cond delay="1642"/>
                                          </p:stCondLst>
                                        </p:cTn>
                                        <p:tgtEl>
                                          <p:spTgt spid="3">
                                            <p:txEl>
                                              <p:pRg st="4" end="4"/>
                                            </p:txEl>
                                          </p:spTgt>
                                        </p:tgtEl>
                                      </p:cBhvr>
                                      <p:to x="100000" y="90000"/>
                                    </p:animScale>
                                    <p:animScale>
                                      <p:cBhvr>
                                        <p:cTn id="76" dur="166" decel="50000">
                                          <p:stCondLst>
                                            <p:cond delay="1668"/>
                                          </p:stCondLst>
                                        </p:cTn>
                                        <p:tgtEl>
                                          <p:spTgt spid="3">
                                            <p:txEl>
                                              <p:pRg st="4" end="4"/>
                                            </p:txEl>
                                          </p:spTgt>
                                        </p:tgtEl>
                                      </p:cBhvr>
                                      <p:to x="100000" y="100000"/>
                                    </p:animScale>
                                    <p:animScale>
                                      <p:cBhvr>
                                        <p:cTn id="77" dur="26">
                                          <p:stCondLst>
                                            <p:cond delay="1808"/>
                                          </p:stCondLst>
                                        </p:cTn>
                                        <p:tgtEl>
                                          <p:spTgt spid="3">
                                            <p:txEl>
                                              <p:pRg st="4" end="4"/>
                                            </p:txEl>
                                          </p:spTgt>
                                        </p:tgtEl>
                                      </p:cBhvr>
                                      <p:to x="100000" y="95000"/>
                                    </p:animScale>
                                    <p:animScale>
                                      <p:cBhvr>
                                        <p:cTn id="78" dur="166" decel="50000">
                                          <p:stCondLst>
                                            <p:cond delay="1834"/>
                                          </p:stCondLst>
                                        </p:cTn>
                                        <p:tgtEl>
                                          <p:spTgt spid="3">
                                            <p:txEl>
                                              <p:pRg st="4" end="4"/>
                                            </p:txEl>
                                          </p:spTgt>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3">
                                            <p:txEl>
                                              <p:pRg st="5" end="5"/>
                                            </p:txEl>
                                          </p:spTgt>
                                        </p:tgtEl>
                                        <p:attrNameLst>
                                          <p:attrName>style.visibility</p:attrName>
                                        </p:attrNameLst>
                                      </p:cBhvr>
                                      <p:to>
                                        <p:strVal val="visible"/>
                                      </p:to>
                                    </p:set>
                                    <p:animEffect transition="in" filter="wipe(down)">
                                      <p:cBhvr>
                                        <p:cTn id="83" dur="580">
                                          <p:stCondLst>
                                            <p:cond delay="0"/>
                                          </p:stCondLst>
                                        </p:cTn>
                                        <p:tgtEl>
                                          <p:spTgt spid="3">
                                            <p:txEl>
                                              <p:pRg st="5" end="5"/>
                                            </p:txEl>
                                          </p:spTgt>
                                        </p:tgtEl>
                                      </p:cBhvr>
                                    </p:animEffect>
                                    <p:anim calcmode="lin" valueType="num">
                                      <p:cBhvr>
                                        <p:cTn id="84"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9" dur="26">
                                          <p:stCondLst>
                                            <p:cond delay="650"/>
                                          </p:stCondLst>
                                        </p:cTn>
                                        <p:tgtEl>
                                          <p:spTgt spid="3">
                                            <p:txEl>
                                              <p:pRg st="5" end="5"/>
                                            </p:txEl>
                                          </p:spTgt>
                                        </p:tgtEl>
                                      </p:cBhvr>
                                      <p:to x="100000" y="60000"/>
                                    </p:animScale>
                                    <p:animScale>
                                      <p:cBhvr>
                                        <p:cTn id="90" dur="166" decel="50000">
                                          <p:stCondLst>
                                            <p:cond delay="676"/>
                                          </p:stCondLst>
                                        </p:cTn>
                                        <p:tgtEl>
                                          <p:spTgt spid="3">
                                            <p:txEl>
                                              <p:pRg st="5" end="5"/>
                                            </p:txEl>
                                          </p:spTgt>
                                        </p:tgtEl>
                                      </p:cBhvr>
                                      <p:to x="100000" y="100000"/>
                                    </p:animScale>
                                    <p:animScale>
                                      <p:cBhvr>
                                        <p:cTn id="91" dur="26">
                                          <p:stCondLst>
                                            <p:cond delay="1312"/>
                                          </p:stCondLst>
                                        </p:cTn>
                                        <p:tgtEl>
                                          <p:spTgt spid="3">
                                            <p:txEl>
                                              <p:pRg st="5" end="5"/>
                                            </p:txEl>
                                          </p:spTgt>
                                        </p:tgtEl>
                                      </p:cBhvr>
                                      <p:to x="100000" y="80000"/>
                                    </p:animScale>
                                    <p:animScale>
                                      <p:cBhvr>
                                        <p:cTn id="92" dur="166" decel="50000">
                                          <p:stCondLst>
                                            <p:cond delay="1338"/>
                                          </p:stCondLst>
                                        </p:cTn>
                                        <p:tgtEl>
                                          <p:spTgt spid="3">
                                            <p:txEl>
                                              <p:pRg st="5" end="5"/>
                                            </p:txEl>
                                          </p:spTgt>
                                        </p:tgtEl>
                                      </p:cBhvr>
                                      <p:to x="100000" y="100000"/>
                                    </p:animScale>
                                    <p:animScale>
                                      <p:cBhvr>
                                        <p:cTn id="93" dur="26">
                                          <p:stCondLst>
                                            <p:cond delay="1642"/>
                                          </p:stCondLst>
                                        </p:cTn>
                                        <p:tgtEl>
                                          <p:spTgt spid="3">
                                            <p:txEl>
                                              <p:pRg st="5" end="5"/>
                                            </p:txEl>
                                          </p:spTgt>
                                        </p:tgtEl>
                                      </p:cBhvr>
                                      <p:to x="100000" y="90000"/>
                                    </p:animScale>
                                    <p:animScale>
                                      <p:cBhvr>
                                        <p:cTn id="94" dur="166" decel="50000">
                                          <p:stCondLst>
                                            <p:cond delay="1668"/>
                                          </p:stCondLst>
                                        </p:cTn>
                                        <p:tgtEl>
                                          <p:spTgt spid="3">
                                            <p:txEl>
                                              <p:pRg st="5" end="5"/>
                                            </p:txEl>
                                          </p:spTgt>
                                        </p:tgtEl>
                                      </p:cBhvr>
                                      <p:to x="100000" y="100000"/>
                                    </p:animScale>
                                    <p:animScale>
                                      <p:cBhvr>
                                        <p:cTn id="95" dur="26">
                                          <p:stCondLst>
                                            <p:cond delay="1808"/>
                                          </p:stCondLst>
                                        </p:cTn>
                                        <p:tgtEl>
                                          <p:spTgt spid="3">
                                            <p:txEl>
                                              <p:pRg st="5" end="5"/>
                                            </p:txEl>
                                          </p:spTgt>
                                        </p:tgtEl>
                                      </p:cBhvr>
                                      <p:to x="100000" y="95000"/>
                                    </p:animScale>
                                    <p:animScale>
                                      <p:cBhvr>
                                        <p:cTn id="96" dur="166" decel="50000">
                                          <p:stCondLst>
                                            <p:cond delay="1834"/>
                                          </p:stCondLst>
                                        </p:cTn>
                                        <p:tgtEl>
                                          <p:spTgt spid="3">
                                            <p:txEl>
                                              <p:pRg st="5" end="5"/>
                                            </p:txEl>
                                          </p:spTgt>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nodeType="clickEffect">
                                  <p:stCondLst>
                                    <p:cond delay="0"/>
                                  </p:stCondLst>
                                  <p:childTnLst>
                                    <p:set>
                                      <p:cBhvr>
                                        <p:cTn id="100" dur="1" fill="hold">
                                          <p:stCondLst>
                                            <p:cond delay="0"/>
                                          </p:stCondLst>
                                        </p:cTn>
                                        <p:tgtEl>
                                          <p:spTgt spid="3">
                                            <p:txEl>
                                              <p:pRg st="6" end="6"/>
                                            </p:txEl>
                                          </p:spTgt>
                                        </p:tgtEl>
                                        <p:attrNameLst>
                                          <p:attrName>style.visibility</p:attrName>
                                        </p:attrNameLst>
                                      </p:cBhvr>
                                      <p:to>
                                        <p:strVal val="visible"/>
                                      </p:to>
                                    </p:set>
                                    <p:animEffect transition="in" filter="wipe(down)">
                                      <p:cBhvr>
                                        <p:cTn id="101" dur="580">
                                          <p:stCondLst>
                                            <p:cond delay="0"/>
                                          </p:stCondLst>
                                        </p:cTn>
                                        <p:tgtEl>
                                          <p:spTgt spid="3">
                                            <p:txEl>
                                              <p:pRg st="6" end="6"/>
                                            </p:txEl>
                                          </p:spTgt>
                                        </p:tgtEl>
                                      </p:cBhvr>
                                    </p:animEffect>
                                    <p:anim calcmode="lin" valueType="num">
                                      <p:cBhvr>
                                        <p:cTn id="102"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7" dur="26">
                                          <p:stCondLst>
                                            <p:cond delay="650"/>
                                          </p:stCondLst>
                                        </p:cTn>
                                        <p:tgtEl>
                                          <p:spTgt spid="3">
                                            <p:txEl>
                                              <p:pRg st="6" end="6"/>
                                            </p:txEl>
                                          </p:spTgt>
                                        </p:tgtEl>
                                      </p:cBhvr>
                                      <p:to x="100000" y="60000"/>
                                    </p:animScale>
                                    <p:animScale>
                                      <p:cBhvr>
                                        <p:cTn id="108" dur="166" decel="50000">
                                          <p:stCondLst>
                                            <p:cond delay="676"/>
                                          </p:stCondLst>
                                        </p:cTn>
                                        <p:tgtEl>
                                          <p:spTgt spid="3">
                                            <p:txEl>
                                              <p:pRg st="6" end="6"/>
                                            </p:txEl>
                                          </p:spTgt>
                                        </p:tgtEl>
                                      </p:cBhvr>
                                      <p:to x="100000" y="100000"/>
                                    </p:animScale>
                                    <p:animScale>
                                      <p:cBhvr>
                                        <p:cTn id="109" dur="26">
                                          <p:stCondLst>
                                            <p:cond delay="1312"/>
                                          </p:stCondLst>
                                        </p:cTn>
                                        <p:tgtEl>
                                          <p:spTgt spid="3">
                                            <p:txEl>
                                              <p:pRg st="6" end="6"/>
                                            </p:txEl>
                                          </p:spTgt>
                                        </p:tgtEl>
                                      </p:cBhvr>
                                      <p:to x="100000" y="80000"/>
                                    </p:animScale>
                                    <p:animScale>
                                      <p:cBhvr>
                                        <p:cTn id="110" dur="166" decel="50000">
                                          <p:stCondLst>
                                            <p:cond delay="1338"/>
                                          </p:stCondLst>
                                        </p:cTn>
                                        <p:tgtEl>
                                          <p:spTgt spid="3">
                                            <p:txEl>
                                              <p:pRg st="6" end="6"/>
                                            </p:txEl>
                                          </p:spTgt>
                                        </p:tgtEl>
                                      </p:cBhvr>
                                      <p:to x="100000" y="100000"/>
                                    </p:animScale>
                                    <p:animScale>
                                      <p:cBhvr>
                                        <p:cTn id="111" dur="26">
                                          <p:stCondLst>
                                            <p:cond delay="1642"/>
                                          </p:stCondLst>
                                        </p:cTn>
                                        <p:tgtEl>
                                          <p:spTgt spid="3">
                                            <p:txEl>
                                              <p:pRg st="6" end="6"/>
                                            </p:txEl>
                                          </p:spTgt>
                                        </p:tgtEl>
                                      </p:cBhvr>
                                      <p:to x="100000" y="90000"/>
                                    </p:animScale>
                                    <p:animScale>
                                      <p:cBhvr>
                                        <p:cTn id="112" dur="166" decel="50000">
                                          <p:stCondLst>
                                            <p:cond delay="1668"/>
                                          </p:stCondLst>
                                        </p:cTn>
                                        <p:tgtEl>
                                          <p:spTgt spid="3">
                                            <p:txEl>
                                              <p:pRg st="6" end="6"/>
                                            </p:txEl>
                                          </p:spTgt>
                                        </p:tgtEl>
                                      </p:cBhvr>
                                      <p:to x="100000" y="100000"/>
                                    </p:animScale>
                                    <p:animScale>
                                      <p:cBhvr>
                                        <p:cTn id="113" dur="26">
                                          <p:stCondLst>
                                            <p:cond delay="1808"/>
                                          </p:stCondLst>
                                        </p:cTn>
                                        <p:tgtEl>
                                          <p:spTgt spid="3">
                                            <p:txEl>
                                              <p:pRg st="6" end="6"/>
                                            </p:txEl>
                                          </p:spTgt>
                                        </p:tgtEl>
                                      </p:cBhvr>
                                      <p:to x="100000" y="95000"/>
                                    </p:animScale>
                                    <p:animScale>
                                      <p:cBhvr>
                                        <p:cTn id="114" dur="166" decel="50000">
                                          <p:stCondLst>
                                            <p:cond delay="1834"/>
                                          </p:stCondLst>
                                        </p:cTn>
                                        <p:tgtEl>
                                          <p:spTgt spid="3">
                                            <p:txEl>
                                              <p:pRg st="6" end="6"/>
                                            </p:txEl>
                                          </p:spTgt>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nodeType="click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ar-EG" dirty="0" smtClean="0"/>
          </a:p>
          <a:p>
            <a:pPr algn="ctr"/>
            <a:endParaRPr lang="ar-EG" dirty="0"/>
          </a:p>
          <a:p>
            <a:pPr algn="ctr"/>
            <a:r>
              <a:rPr lang="ar-EG" sz="9600" dirty="0" smtClean="0">
                <a:ln w="10160">
                  <a:solidFill>
                    <a:schemeClr val="accent1"/>
                  </a:solidFill>
                  <a:prstDash val="solid"/>
                </a:ln>
                <a:solidFill>
                  <a:srgbClr val="FFFFFF"/>
                </a:solidFill>
                <a:effectLst>
                  <a:outerShdw blurRad="38100" dist="32000" dir="5400000" algn="tl">
                    <a:srgbClr val="000000">
                      <a:alpha val="30000"/>
                    </a:srgbClr>
                  </a:outerShdw>
                </a:effectLst>
              </a:rPr>
              <a:t>شكرًا لكم.</a:t>
            </a:r>
          </a:p>
          <a:p>
            <a:pPr algn="l"/>
            <a:r>
              <a:rPr lang="ar-EG" b="1" dirty="0" smtClean="0">
                <a:ln w="10160">
                  <a:solidFill>
                    <a:schemeClr val="accent1"/>
                  </a:solidFill>
                  <a:prstDash val="solid"/>
                </a:ln>
                <a:solidFill>
                  <a:srgbClr val="FFFFFF"/>
                </a:solidFill>
                <a:effectLst>
                  <a:outerShdw blurRad="38100" dist="32000" dir="5400000" algn="tl">
                    <a:srgbClr val="000000">
                      <a:alpha val="30000"/>
                    </a:srgbClr>
                  </a:outerShdw>
                </a:effectLst>
              </a:rPr>
              <a:t>أحمد عبد </a:t>
            </a:r>
            <a:r>
              <a:rPr lang="ar-EG" b="1" smtClean="0">
                <a:ln w="10160">
                  <a:solidFill>
                    <a:schemeClr val="accent1"/>
                  </a:solidFill>
                  <a:prstDash val="solid"/>
                </a:ln>
                <a:solidFill>
                  <a:srgbClr val="FFFFFF"/>
                </a:solidFill>
                <a:effectLst>
                  <a:outerShdw blurRad="38100" dist="32000" dir="5400000" algn="tl">
                    <a:srgbClr val="000000">
                      <a:alpha val="30000"/>
                    </a:srgbClr>
                  </a:outerShdw>
                </a:effectLst>
              </a:rPr>
              <a:t>الحكم </a:t>
            </a:r>
            <a:r>
              <a:rPr lang="ar-EG" b="1" smtClean="0">
                <a:ln w="10160">
                  <a:solidFill>
                    <a:schemeClr val="accent1"/>
                  </a:solidFill>
                  <a:prstDash val="solid"/>
                </a:ln>
                <a:solidFill>
                  <a:srgbClr val="FFFFFF"/>
                </a:solidFill>
                <a:effectLst>
                  <a:outerShdw blurRad="38100" dist="32000" dir="5400000" algn="tl">
                    <a:srgbClr val="000000">
                      <a:alpha val="30000"/>
                    </a:srgbClr>
                  </a:outerShdw>
                </a:effectLst>
              </a:rPr>
              <a:t>الشـــــاعر.</a:t>
            </a:r>
            <a:endParaRPr lang="ar-EG" b="1"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extLst>
      <p:ext uri="{BB962C8B-B14F-4D97-AF65-F5344CB8AC3E}">
        <p14:creationId xmlns:p14="http://schemas.microsoft.com/office/powerpoint/2010/main" val="285296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80">
                                          <p:stCondLst>
                                            <p:cond delay="0"/>
                                          </p:stCondLst>
                                        </p:cTn>
                                        <p:tgtEl>
                                          <p:spTgt spid="3">
                                            <p:txEl>
                                              <p:pRg st="3" end="3"/>
                                            </p:txEl>
                                          </p:spTgt>
                                        </p:tgtEl>
                                      </p:cBhvr>
                                    </p:animEffect>
                                    <p:anim calcmode="lin" valueType="num">
                                      <p:cBhvr>
                                        <p:cTn id="1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3" end="3"/>
                                            </p:txEl>
                                          </p:spTgt>
                                        </p:tgtEl>
                                      </p:cBhvr>
                                      <p:to x="100000" y="60000"/>
                                    </p:animScale>
                                    <p:animScale>
                                      <p:cBhvr>
                                        <p:cTn id="22" dur="166" decel="50000">
                                          <p:stCondLst>
                                            <p:cond delay="676"/>
                                          </p:stCondLst>
                                        </p:cTn>
                                        <p:tgtEl>
                                          <p:spTgt spid="3">
                                            <p:txEl>
                                              <p:pRg st="3" end="3"/>
                                            </p:txEl>
                                          </p:spTgt>
                                        </p:tgtEl>
                                      </p:cBhvr>
                                      <p:to x="100000" y="100000"/>
                                    </p:animScale>
                                    <p:animScale>
                                      <p:cBhvr>
                                        <p:cTn id="23" dur="26">
                                          <p:stCondLst>
                                            <p:cond delay="1312"/>
                                          </p:stCondLst>
                                        </p:cTn>
                                        <p:tgtEl>
                                          <p:spTgt spid="3">
                                            <p:txEl>
                                              <p:pRg st="3" end="3"/>
                                            </p:txEl>
                                          </p:spTgt>
                                        </p:tgtEl>
                                      </p:cBhvr>
                                      <p:to x="100000" y="80000"/>
                                    </p:animScale>
                                    <p:animScale>
                                      <p:cBhvr>
                                        <p:cTn id="24" dur="166" decel="50000">
                                          <p:stCondLst>
                                            <p:cond delay="1338"/>
                                          </p:stCondLst>
                                        </p:cTn>
                                        <p:tgtEl>
                                          <p:spTgt spid="3">
                                            <p:txEl>
                                              <p:pRg st="3" end="3"/>
                                            </p:txEl>
                                          </p:spTgt>
                                        </p:tgtEl>
                                      </p:cBhvr>
                                      <p:to x="100000" y="100000"/>
                                    </p:animScale>
                                    <p:animScale>
                                      <p:cBhvr>
                                        <p:cTn id="25" dur="26">
                                          <p:stCondLst>
                                            <p:cond delay="1642"/>
                                          </p:stCondLst>
                                        </p:cTn>
                                        <p:tgtEl>
                                          <p:spTgt spid="3">
                                            <p:txEl>
                                              <p:pRg st="3" end="3"/>
                                            </p:txEl>
                                          </p:spTgt>
                                        </p:tgtEl>
                                      </p:cBhvr>
                                      <p:to x="100000" y="90000"/>
                                    </p:animScale>
                                    <p:animScale>
                                      <p:cBhvr>
                                        <p:cTn id="26" dur="166" decel="50000">
                                          <p:stCondLst>
                                            <p:cond delay="1668"/>
                                          </p:stCondLst>
                                        </p:cTn>
                                        <p:tgtEl>
                                          <p:spTgt spid="3">
                                            <p:txEl>
                                              <p:pRg st="3" end="3"/>
                                            </p:txEl>
                                          </p:spTgt>
                                        </p:tgtEl>
                                      </p:cBhvr>
                                      <p:to x="100000" y="100000"/>
                                    </p:animScale>
                                    <p:animScale>
                                      <p:cBhvr>
                                        <p:cTn id="27" dur="26">
                                          <p:stCondLst>
                                            <p:cond delay="1808"/>
                                          </p:stCondLst>
                                        </p:cTn>
                                        <p:tgtEl>
                                          <p:spTgt spid="3">
                                            <p:txEl>
                                              <p:pRg st="3" end="3"/>
                                            </p:txEl>
                                          </p:spTgt>
                                        </p:tgtEl>
                                      </p:cBhvr>
                                      <p:to x="100000" y="95000"/>
                                    </p:animScale>
                                    <p:animScale>
                                      <p:cBhvr>
                                        <p:cTn id="2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EG" dirty="0" smtClean="0"/>
              <a:t>- مفهوم الخريطة:</a:t>
            </a:r>
            <a:endParaRPr lang="ar-EG" dirty="0"/>
          </a:p>
        </p:txBody>
      </p:sp>
      <p:sp>
        <p:nvSpPr>
          <p:cNvPr id="3" name="Content Placeholder 2"/>
          <p:cNvSpPr>
            <a:spLocks noGrp="1"/>
          </p:cNvSpPr>
          <p:nvPr>
            <p:ph idx="1"/>
          </p:nvPr>
        </p:nvSpPr>
        <p:spPr>
          <a:xfrm>
            <a:off x="457200" y="2276872"/>
            <a:ext cx="8229600" cy="4032488"/>
          </a:xfrm>
        </p:spPr>
        <p:txBody>
          <a:bodyPr>
            <a:normAutofit/>
          </a:bodyPr>
          <a:lstStyle/>
          <a:p>
            <a:pPr algn="just"/>
            <a:r>
              <a:rPr lang="ar-EG" sz="4000" dirty="0" smtClean="0"/>
              <a:t>تُعرف الخريطة بأنها عبارة عن تمثيل اصطلاحي  أو رمزي , صغير المقاس , لتفاصيل سطح الأرض الكروي أو لجزء منه , كما تُرَى من أعلى « مسقط أفقي » على لوحة مسطحة من الورق.</a:t>
            </a:r>
            <a:endParaRPr lang="ar-EG" sz="4000" dirty="0"/>
          </a:p>
        </p:txBody>
      </p:sp>
    </p:spTree>
    <p:extLst>
      <p:ext uri="{BB962C8B-B14F-4D97-AF65-F5344CB8AC3E}">
        <p14:creationId xmlns:p14="http://schemas.microsoft.com/office/powerpoint/2010/main" val="254400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ar-EG" dirty="0" smtClean="0"/>
              <a:t/>
            </a:r>
            <a:br>
              <a:rPr lang="ar-EG" dirty="0" smtClean="0"/>
            </a:br>
            <a:r>
              <a:rPr lang="ar-EG" dirty="0" smtClean="0"/>
              <a:t>المفهوم المعجمي للخريطة:</a:t>
            </a:r>
            <a:endParaRPr lang="ar-EG" dirty="0"/>
          </a:p>
        </p:txBody>
      </p:sp>
      <p:sp>
        <p:nvSpPr>
          <p:cNvPr id="3" name="Content Placeholder 2"/>
          <p:cNvSpPr>
            <a:spLocks noGrp="1"/>
          </p:cNvSpPr>
          <p:nvPr>
            <p:ph idx="1"/>
          </p:nvPr>
        </p:nvSpPr>
        <p:spPr/>
        <p:txBody>
          <a:bodyPr/>
          <a:lstStyle/>
          <a:p>
            <a:endParaRPr lang="ar-EG" dirty="0" smtClean="0"/>
          </a:p>
          <a:p>
            <a:pPr algn="just"/>
            <a:r>
              <a:rPr lang="ar-EG" dirty="0" smtClean="0"/>
              <a:t>تعددت التعريفات المعجمية للخريطة, حيث قام أحد الباحثين في مقال له بإحدى المجلات العلمية بحصر 321 تعريفًا للخريطة, غير أن أبسط تعريف للخريطة والأكثر انتشارًا في معظم المراجع والقواميس هو كما يلي:</a:t>
            </a:r>
          </a:p>
          <a:p>
            <a:r>
              <a:rPr lang="ar-EG" dirty="0" smtClean="0"/>
              <a:t>« الخريطة </a:t>
            </a:r>
            <a:r>
              <a:rPr lang="en-US" dirty="0" smtClean="0"/>
              <a:t>Map</a:t>
            </a:r>
            <a:r>
              <a:rPr lang="ar-EG" dirty="0" smtClean="0"/>
              <a:t> »</a:t>
            </a:r>
            <a:r>
              <a:rPr lang="ar-EG" dirty="0"/>
              <a:t> </a:t>
            </a:r>
            <a:r>
              <a:rPr lang="ar-EG" dirty="0" smtClean="0"/>
              <a:t>: هي رسم دقيق لسطح الأرض أو لجزء منه باستخدام مقياس رسم </a:t>
            </a:r>
            <a:r>
              <a:rPr lang="en-US" dirty="0" smtClean="0"/>
              <a:t>Scale</a:t>
            </a:r>
            <a:r>
              <a:rPr lang="ar-EG" dirty="0" smtClean="0"/>
              <a:t> وطريقة رياضية للإسقاط  يظهر الحقائق الجغرافية.</a:t>
            </a:r>
            <a:endParaRPr lang="ar-EG" dirty="0"/>
          </a:p>
        </p:txBody>
      </p:sp>
    </p:spTree>
    <p:extLst>
      <p:ext uri="{BB962C8B-B14F-4D97-AF65-F5344CB8AC3E}">
        <p14:creationId xmlns:p14="http://schemas.microsoft.com/office/powerpoint/2010/main" val="346952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dirty="0" smtClean="0"/>
              <a:t/>
            </a:r>
            <a:br>
              <a:rPr lang="ar-EG" dirty="0" smtClean="0"/>
            </a:br>
            <a:r>
              <a:rPr lang="ar-EG" dirty="0" smtClean="0"/>
              <a:t>تعريف قاموس اكسورد </a:t>
            </a:r>
            <a:r>
              <a:rPr lang="en-US" dirty="0" smtClean="0"/>
              <a:t>Oxford</a:t>
            </a:r>
            <a:r>
              <a:rPr lang="ar-EG" dirty="0" smtClean="0"/>
              <a:t> للخريطة:</a:t>
            </a:r>
            <a:endParaRPr lang="ar-EG" dirty="0"/>
          </a:p>
        </p:txBody>
      </p:sp>
      <p:sp>
        <p:nvSpPr>
          <p:cNvPr id="3" name="Content Placeholder 2"/>
          <p:cNvSpPr>
            <a:spLocks noGrp="1"/>
          </p:cNvSpPr>
          <p:nvPr>
            <p:ph idx="1"/>
          </p:nvPr>
        </p:nvSpPr>
        <p:spPr/>
        <p:txBody>
          <a:bodyPr/>
          <a:lstStyle/>
          <a:p>
            <a:endParaRPr lang="ar-EG" dirty="0" smtClean="0"/>
          </a:p>
          <a:p>
            <a:r>
              <a:rPr lang="ar-EG" dirty="0" smtClean="0"/>
              <a:t>يقدم قاموس جامعة أكسفورد تعريفًا أكثر اتساعًا وشمولًا للخريطة كالتالي:</a:t>
            </a:r>
          </a:p>
          <a:p>
            <a:pPr algn="just"/>
            <a:r>
              <a:rPr lang="ar-EG" dirty="0" smtClean="0"/>
              <a:t>الخريطة : هي عبارة عن رسم مصغر لسطح الأرض أو جزء منه يُظهر المعالم الطبيعية والسياسية .... إلخ, مرسومًا على سطح مستوٍ من الورق أو مواد أخرى, حيث تمثل كل نقطة على هذا الرسم موقعًا جغرافيًا محددًا, وذلك اعتمادًا على طريقة اسقاط الخريطة ومقياس رسمها.</a:t>
            </a:r>
            <a:endParaRPr lang="ar-EG" dirty="0"/>
          </a:p>
        </p:txBody>
      </p:sp>
    </p:spTree>
    <p:extLst>
      <p:ext uri="{BB962C8B-B14F-4D97-AF65-F5344CB8AC3E}">
        <p14:creationId xmlns:p14="http://schemas.microsoft.com/office/powerpoint/2010/main" val="136837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dirty="0" smtClean="0"/>
              <a:t/>
            </a:r>
            <a:br>
              <a:rPr lang="ar-EG" dirty="0" smtClean="0"/>
            </a:br>
            <a:r>
              <a:rPr lang="ar-EG" dirty="0" smtClean="0"/>
              <a:t>التعريف الاصطلاحي ( الاجرائي ) للخريطة :</a:t>
            </a:r>
            <a:endParaRPr lang="ar-EG" dirty="0"/>
          </a:p>
        </p:txBody>
      </p:sp>
      <p:sp>
        <p:nvSpPr>
          <p:cNvPr id="3" name="Content Placeholder 2"/>
          <p:cNvSpPr>
            <a:spLocks noGrp="1"/>
          </p:cNvSpPr>
          <p:nvPr>
            <p:ph idx="1"/>
          </p:nvPr>
        </p:nvSpPr>
        <p:spPr/>
        <p:txBody>
          <a:bodyPr/>
          <a:lstStyle/>
          <a:p>
            <a:endParaRPr lang="ar-EG" dirty="0" smtClean="0"/>
          </a:p>
          <a:p>
            <a:r>
              <a:rPr lang="ar-EG" sz="4000" b="1" u="sng" dirty="0" smtClean="0">
                <a:latin typeface="Andalus" pitchFamily="18" charset="-78"/>
                <a:cs typeface="Andalus" pitchFamily="18" charset="-78"/>
              </a:rPr>
              <a:t>الخـــــــــــــــــــريطـــــــة</a:t>
            </a:r>
            <a:r>
              <a:rPr lang="ar-EG" sz="4000" dirty="0" smtClean="0">
                <a:latin typeface="Andalus" pitchFamily="18" charset="-78"/>
                <a:cs typeface="Andalus" pitchFamily="18" charset="-78"/>
              </a:rPr>
              <a:t> : هي عبارة عن نموذج (أو رسم) مصغر لسطح الأرض أو لجزء منه مبني على أساس رياضي خاص, ويُظهر حالة وتوزيع والعلاقات بين المعالم الطبيعية والبشرية والاقتصادية باستخدام رموز خاصة مُنتقاة طبقًا لوظيفة والغرض من كل خريطة.</a:t>
            </a:r>
            <a:endParaRPr lang="ar-EG" sz="4000" dirty="0">
              <a:latin typeface="Andalus" pitchFamily="18" charset="-78"/>
              <a:cs typeface="Andalus" pitchFamily="18" charset="-78"/>
            </a:endParaRPr>
          </a:p>
        </p:txBody>
      </p:sp>
    </p:spTree>
    <p:extLst>
      <p:ext uri="{BB962C8B-B14F-4D97-AF65-F5344CB8AC3E}">
        <p14:creationId xmlns:p14="http://schemas.microsoft.com/office/powerpoint/2010/main" val="149763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80">
                                          <p:stCondLst>
                                            <p:cond delay="0"/>
                                          </p:stCondLst>
                                        </p:cTn>
                                        <p:tgtEl>
                                          <p:spTgt spid="3">
                                            <p:txEl>
                                              <p:pRg st="1" end="1"/>
                                            </p:txEl>
                                          </p:spTgt>
                                        </p:tgtEl>
                                      </p:cBhvr>
                                    </p:animEffect>
                                    <p:anim calcmode="lin" valueType="num">
                                      <p:cBhvr>
                                        <p:cTn id="1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1" end="1"/>
                                            </p:txEl>
                                          </p:spTgt>
                                        </p:tgtEl>
                                      </p:cBhvr>
                                      <p:to x="100000" y="60000"/>
                                    </p:animScale>
                                    <p:animScale>
                                      <p:cBhvr>
                                        <p:cTn id="21" dur="166" decel="50000">
                                          <p:stCondLst>
                                            <p:cond delay="676"/>
                                          </p:stCondLst>
                                        </p:cTn>
                                        <p:tgtEl>
                                          <p:spTgt spid="3">
                                            <p:txEl>
                                              <p:pRg st="1" end="1"/>
                                            </p:txEl>
                                          </p:spTgt>
                                        </p:tgtEl>
                                      </p:cBhvr>
                                      <p:to x="100000" y="100000"/>
                                    </p:animScale>
                                    <p:animScale>
                                      <p:cBhvr>
                                        <p:cTn id="22" dur="26">
                                          <p:stCondLst>
                                            <p:cond delay="1312"/>
                                          </p:stCondLst>
                                        </p:cTn>
                                        <p:tgtEl>
                                          <p:spTgt spid="3">
                                            <p:txEl>
                                              <p:pRg st="1" end="1"/>
                                            </p:txEl>
                                          </p:spTgt>
                                        </p:tgtEl>
                                      </p:cBhvr>
                                      <p:to x="100000" y="80000"/>
                                    </p:animScale>
                                    <p:animScale>
                                      <p:cBhvr>
                                        <p:cTn id="23" dur="166" decel="50000">
                                          <p:stCondLst>
                                            <p:cond delay="1338"/>
                                          </p:stCondLst>
                                        </p:cTn>
                                        <p:tgtEl>
                                          <p:spTgt spid="3">
                                            <p:txEl>
                                              <p:pRg st="1" end="1"/>
                                            </p:txEl>
                                          </p:spTgt>
                                        </p:tgtEl>
                                      </p:cBhvr>
                                      <p:to x="100000" y="100000"/>
                                    </p:animScale>
                                    <p:animScale>
                                      <p:cBhvr>
                                        <p:cTn id="24" dur="26">
                                          <p:stCondLst>
                                            <p:cond delay="1642"/>
                                          </p:stCondLst>
                                        </p:cTn>
                                        <p:tgtEl>
                                          <p:spTgt spid="3">
                                            <p:txEl>
                                              <p:pRg st="1" end="1"/>
                                            </p:txEl>
                                          </p:spTgt>
                                        </p:tgtEl>
                                      </p:cBhvr>
                                      <p:to x="100000" y="90000"/>
                                    </p:animScale>
                                    <p:animScale>
                                      <p:cBhvr>
                                        <p:cTn id="25" dur="166" decel="50000">
                                          <p:stCondLst>
                                            <p:cond delay="1668"/>
                                          </p:stCondLst>
                                        </p:cTn>
                                        <p:tgtEl>
                                          <p:spTgt spid="3">
                                            <p:txEl>
                                              <p:pRg st="1" end="1"/>
                                            </p:txEl>
                                          </p:spTgt>
                                        </p:tgtEl>
                                      </p:cBhvr>
                                      <p:to x="100000" y="100000"/>
                                    </p:animScale>
                                    <p:animScale>
                                      <p:cBhvr>
                                        <p:cTn id="26" dur="26">
                                          <p:stCondLst>
                                            <p:cond delay="1808"/>
                                          </p:stCondLst>
                                        </p:cTn>
                                        <p:tgtEl>
                                          <p:spTgt spid="3">
                                            <p:txEl>
                                              <p:pRg st="1" end="1"/>
                                            </p:txEl>
                                          </p:spTgt>
                                        </p:tgtEl>
                                      </p:cBhvr>
                                      <p:to x="100000" y="95000"/>
                                    </p:animScale>
                                    <p:animScale>
                                      <p:cBhvr>
                                        <p:cTn id="27"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ar-EG" sz="5400" u="sng" dirty="0" smtClean="0">
                <a:effectLst/>
                <a:latin typeface="Arabic Typesetting" pitchFamily="66" charset="-78"/>
                <a:cs typeface="Arabic Typesetting" pitchFamily="66" charset="-78"/>
              </a:rPr>
              <a:t>-</a:t>
            </a:r>
            <a:r>
              <a:rPr lang="ar-EG" sz="5400" u="sng" dirty="0" smtClean="0">
                <a:effectLst/>
              </a:rPr>
              <a:t> </a:t>
            </a:r>
            <a:r>
              <a:rPr lang="ar-EG" sz="5400" u="sng" dirty="0" smtClean="0">
                <a:effectLst/>
                <a:latin typeface="Arabic Typesetting" pitchFamily="66" charset="-78"/>
                <a:cs typeface="Arabic Typesetting" pitchFamily="66" charset="-78"/>
              </a:rPr>
              <a:t>خصائص الخريطـــــــــة :</a:t>
            </a:r>
            <a:endParaRPr lang="ar-EG" sz="5400" u="sng" dirty="0">
              <a:effectLst/>
            </a:endParaRPr>
          </a:p>
        </p:txBody>
      </p:sp>
      <p:sp>
        <p:nvSpPr>
          <p:cNvPr id="3" name="Content Placeholder 2"/>
          <p:cNvSpPr>
            <a:spLocks noGrp="1"/>
          </p:cNvSpPr>
          <p:nvPr>
            <p:ph idx="1"/>
          </p:nvPr>
        </p:nvSpPr>
        <p:spPr/>
        <p:txBody>
          <a:bodyPr/>
          <a:lstStyle/>
          <a:p>
            <a:r>
              <a:rPr lang="ar-EG" dirty="0" smtClean="0"/>
              <a:t>1- أنها أصغر بكثير من المســـاحة الحقيقية التي تمثلها على سطح الأرض.</a:t>
            </a:r>
          </a:p>
          <a:p>
            <a:r>
              <a:rPr lang="ar-EG" dirty="0" smtClean="0"/>
              <a:t>2- أنها تُرسم بمقياس رسم يحدد النسبة بين المسافة على الخريطة ونظيرتها على الطبيعة.</a:t>
            </a:r>
          </a:p>
          <a:p>
            <a:r>
              <a:rPr lang="ar-EG" dirty="0" smtClean="0"/>
              <a:t>3- أنها تُرسم على سطح مستوٍ , لذلك  فهي تمثيل غير صحيح لسطح الأرض, بينما يعد نموذج الكرة الأرضية هي الأكثر دقةً في تمثيل سطح الأرض.</a:t>
            </a:r>
          </a:p>
          <a:p>
            <a:r>
              <a:rPr lang="ar-EG" dirty="0" smtClean="0"/>
              <a:t>4- أنها تمثيل اصطلاحي أو رمزي ( وليس حقيقي) لأنماط سطح الأرض, باستخدام مجموعة من الرموز المتفق عليها.</a:t>
            </a:r>
          </a:p>
          <a:p>
            <a:r>
              <a:rPr lang="ar-EG" dirty="0" smtClean="0"/>
              <a:t>5- أنها تختلف كثيرًاعن الصورة الفوتوغرافية .</a:t>
            </a:r>
            <a:endParaRPr lang="ar-EG" dirty="0"/>
          </a:p>
        </p:txBody>
      </p:sp>
    </p:spTree>
    <p:extLst>
      <p:ext uri="{BB962C8B-B14F-4D97-AF65-F5344CB8AC3E}">
        <p14:creationId xmlns:p14="http://schemas.microsoft.com/office/powerpoint/2010/main" val="212327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wipe(down)">
                                      <p:cBhvr>
                                        <p:cTn id="50" dur="580">
                                          <p:stCondLst>
                                            <p:cond delay="0"/>
                                          </p:stCondLst>
                                        </p:cTn>
                                        <p:tgtEl>
                                          <p:spTgt spid="3">
                                            <p:txEl>
                                              <p:pRg st="2" end="2"/>
                                            </p:txEl>
                                          </p:spTgt>
                                        </p:tgtEl>
                                      </p:cBhvr>
                                    </p:animEffect>
                                    <p:anim calcmode="lin" valueType="num">
                                      <p:cBhvr>
                                        <p:cTn id="5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2" end="2"/>
                                            </p:txEl>
                                          </p:spTgt>
                                        </p:tgtEl>
                                      </p:cBhvr>
                                      <p:to x="100000" y="60000"/>
                                    </p:animScale>
                                    <p:animScale>
                                      <p:cBhvr>
                                        <p:cTn id="57" dur="166" decel="50000">
                                          <p:stCondLst>
                                            <p:cond delay="676"/>
                                          </p:stCondLst>
                                        </p:cTn>
                                        <p:tgtEl>
                                          <p:spTgt spid="3">
                                            <p:txEl>
                                              <p:pRg st="2" end="2"/>
                                            </p:txEl>
                                          </p:spTgt>
                                        </p:tgtEl>
                                      </p:cBhvr>
                                      <p:to x="100000" y="100000"/>
                                    </p:animScale>
                                    <p:animScale>
                                      <p:cBhvr>
                                        <p:cTn id="58" dur="26">
                                          <p:stCondLst>
                                            <p:cond delay="1312"/>
                                          </p:stCondLst>
                                        </p:cTn>
                                        <p:tgtEl>
                                          <p:spTgt spid="3">
                                            <p:txEl>
                                              <p:pRg st="2" end="2"/>
                                            </p:txEl>
                                          </p:spTgt>
                                        </p:tgtEl>
                                      </p:cBhvr>
                                      <p:to x="100000" y="80000"/>
                                    </p:animScale>
                                    <p:animScale>
                                      <p:cBhvr>
                                        <p:cTn id="59" dur="166" decel="50000">
                                          <p:stCondLst>
                                            <p:cond delay="1338"/>
                                          </p:stCondLst>
                                        </p:cTn>
                                        <p:tgtEl>
                                          <p:spTgt spid="3">
                                            <p:txEl>
                                              <p:pRg st="2" end="2"/>
                                            </p:txEl>
                                          </p:spTgt>
                                        </p:tgtEl>
                                      </p:cBhvr>
                                      <p:to x="100000" y="100000"/>
                                    </p:animScale>
                                    <p:animScale>
                                      <p:cBhvr>
                                        <p:cTn id="60" dur="26">
                                          <p:stCondLst>
                                            <p:cond delay="1642"/>
                                          </p:stCondLst>
                                        </p:cTn>
                                        <p:tgtEl>
                                          <p:spTgt spid="3">
                                            <p:txEl>
                                              <p:pRg st="2" end="2"/>
                                            </p:txEl>
                                          </p:spTgt>
                                        </p:tgtEl>
                                      </p:cBhvr>
                                      <p:to x="100000" y="90000"/>
                                    </p:animScale>
                                    <p:animScale>
                                      <p:cBhvr>
                                        <p:cTn id="61" dur="166" decel="50000">
                                          <p:stCondLst>
                                            <p:cond delay="1668"/>
                                          </p:stCondLst>
                                        </p:cTn>
                                        <p:tgtEl>
                                          <p:spTgt spid="3">
                                            <p:txEl>
                                              <p:pRg st="2" end="2"/>
                                            </p:txEl>
                                          </p:spTgt>
                                        </p:tgtEl>
                                      </p:cBhvr>
                                      <p:to x="100000" y="100000"/>
                                    </p:animScale>
                                    <p:animScale>
                                      <p:cBhvr>
                                        <p:cTn id="62" dur="26">
                                          <p:stCondLst>
                                            <p:cond delay="1808"/>
                                          </p:stCondLst>
                                        </p:cTn>
                                        <p:tgtEl>
                                          <p:spTgt spid="3">
                                            <p:txEl>
                                              <p:pRg st="2" end="2"/>
                                            </p:txEl>
                                          </p:spTgt>
                                        </p:tgtEl>
                                      </p:cBhvr>
                                      <p:to x="100000" y="95000"/>
                                    </p:animScale>
                                    <p:animScale>
                                      <p:cBhvr>
                                        <p:cTn id="63" dur="166" decel="50000">
                                          <p:stCondLst>
                                            <p:cond delay="1834"/>
                                          </p:stCondLst>
                                        </p:cTn>
                                        <p:tgtEl>
                                          <p:spTgt spid="3">
                                            <p:txEl>
                                              <p:pRg st="2" end="2"/>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nodeType="click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wipe(down)">
                                      <p:cBhvr>
                                        <p:cTn id="68" dur="580">
                                          <p:stCondLst>
                                            <p:cond delay="0"/>
                                          </p:stCondLst>
                                        </p:cTn>
                                        <p:tgtEl>
                                          <p:spTgt spid="3">
                                            <p:txEl>
                                              <p:pRg st="3" end="3"/>
                                            </p:txEl>
                                          </p:spTgt>
                                        </p:tgtEl>
                                      </p:cBhvr>
                                    </p:animEffect>
                                    <p:anim calcmode="lin" valueType="num">
                                      <p:cBhvr>
                                        <p:cTn id="6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3" end="3"/>
                                            </p:txEl>
                                          </p:spTgt>
                                        </p:tgtEl>
                                      </p:cBhvr>
                                      <p:to x="100000" y="60000"/>
                                    </p:animScale>
                                    <p:animScale>
                                      <p:cBhvr>
                                        <p:cTn id="75" dur="166" decel="50000">
                                          <p:stCondLst>
                                            <p:cond delay="676"/>
                                          </p:stCondLst>
                                        </p:cTn>
                                        <p:tgtEl>
                                          <p:spTgt spid="3">
                                            <p:txEl>
                                              <p:pRg st="3" end="3"/>
                                            </p:txEl>
                                          </p:spTgt>
                                        </p:tgtEl>
                                      </p:cBhvr>
                                      <p:to x="100000" y="100000"/>
                                    </p:animScale>
                                    <p:animScale>
                                      <p:cBhvr>
                                        <p:cTn id="76" dur="26">
                                          <p:stCondLst>
                                            <p:cond delay="1312"/>
                                          </p:stCondLst>
                                        </p:cTn>
                                        <p:tgtEl>
                                          <p:spTgt spid="3">
                                            <p:txEl>
                                              <p:pRg st="3" end="3"/>
                                            </p:txEl>
                                          </p:spTgt>
                                        </p:tgtEl>
                                      </p:cBhvr>
                                      <p:to x="100000" y="80000"/>
                                    </p:animScale>
                                    <p:animScale>
                                      <p:cBhvr>
                                        <p:cTn id="77" dur="166" decel="50000">
                                          <p:stCondLst>
                                            <p:cond delay="1338"/>
                                          </p:stCondLst>
                                        </p:cTn>
                                        <p:tgtEl>
                                          <p:spTgt spid="3">
                                            <p:txEl>
                                              <p:pRg st="3" end="3"/>
                                            </p:txEl>
                                          </p:spTgt>
                                        </p:tgtEl>
                                      </p:cBhvr>
                                      <p:to x="100000" y="100000"/>
                                    </p:animScale>
                                    <p:animScale>
                                      <p:cBhvr>
                                        <p:cTn id="78" dur="26">
                                          <p:stCondLst>
                                            <p:cond delay="1642"/>
                                          </p:stCondLst>
                                        </p:cTn>
                                        <p:tgtEl>
                                          <p:spTgt spid="3">
                                            <p:txEl>
                                              <p:pRg st="3" end="3"/>
                                            </p:txEl>
                                          </p:spTgt>
                                        </p:tgtEl>
                                      </p:cBhvr>
                                      <p:to x="100000" y="90000"/>
                                    </p:animScale>
                                    <p:animScale>
                                      <p:cBhvr>
                                        <p:cTn id="79" dur="166" decel="50000">
                                          <p:stCondLst>
                                            <p:cond delay="1668"/>
                                          </p:stCondLst>
                                        </p:cTn>
                                        <p:tgtEl>
                                          <p:spTgt spid="3">
                                            <p:txEl>
                                              <p:pRg st="3" end="3"/>
                                            </p:txEl>
                                          </p:spTgt>
                                        </p:tgtEl>
                                      </p:cBhvr>
                                      <p:to x="100000" y="100000"/>
                                    </p:animScale>
                                    <p:animScale>
                                      <p:cBhvr>
                                        <p:cTn id="80" dur="26">
                                          <p:stCondLst>
                                            <p:cond delay="1808"/>
                                          </p:stCondLst>
                                        </p:cTn>
                                        <p:tgtEl>
                                          <p:spTgt spid="3">
                                            <p:txEl>
                                              <p:pRg st="3" end="3"/>
                                            </p:txEl>
                                          </p:spTgt>
                                        </p:tgtEl>
                                      </p:cBhvr>
                                      <p:to x="100000" y="95000"/>
                                    </p:animScale>
                                    <p:animScale>
                                      <p:cBhvr>
                                        <p:cTn id="81" dur="166" decel="50000">
                                          <p:stCondLst>
                                            <p:cond delay="1834"/>
                                          </p:stCondLst>
                                        </p:cTn>
                                        <p:tgtEl>
                                          <p:spTgt spid="3">
                                            <p:txEl>
                                              <p:pRg st="3" end="3"/>
                                            </p:txEl>
                                          </p:spTgt>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nodeType="clickEffect">
                                  <p:stCondLst>
                                    <p:cond delay="0"/>
                                  </p:stCondLst>
                                  <p:childTnLst>
                                    <p:set>
                                      <p:cBhvr>
                                        <p:cTn id="85" dur="1" fill="hold">
                                          <p:stCondLst>
                                            <p:cond delay="0"/>
                                          </p:stCondLst>
                                        </p:cTn>
                                        <p:tgtEl>
                                          <p:spTgt spid="3">
                                            <p:txEl>
                                              <p:pRg st="4" end="4"/>
                                            </p:txEl>
                                          </p:spTgt>
                                        </p:tgtEl>
                                        <p:attrNameLst>
                                          <p:attrName>style.visibility</p:attrName>
                                        </p:attrNameLst>
                                      </p:cBhvr>
                                      <p:to>
                                        <p:strVal val="visible"/>
                                      </p:to>
                                    </p:set>
                                    <p:animEffect transition="in" filter="wipe(down)">
                                      <p:cBhvr>
                                        <p:cTn id="86" dur="580">
                                          <p:stCondLst>
                                            <p:cond delay="0"/>
                                          </p:stCondLst>
                                        </p:cTn>
                                        <p:tgtEl>
                                          <p:spTgt spid="3">
                                            <p:txEl>
                                              <p:pRg st="4" end="4"/>
                                            </p:txEl>
                                          </p:spTgt>
                                        </p:tgtEl>
                                      </p:cBhvr>
                                    </p:animEffect>
                                    <p:anim calcmode="lin" valueType="num">
                                      <p:cBhvr>
                                        <p:cTn id="8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2" dur="26">
                                          <p:stCondLst>
                                            <p:cond delay="650"/>
                                          </p:stCondLst>
                                        </p:cTn>
                                        <p:tgtEl>
                                          <p:spTgt spid="3">
                                            <p:txEl>
                                              <p:pRg st="4" end="4"/>
                                            </p:txEl>
                                          </p:spTgt>
                                        </p:tgtEl>
                                      </p:cBhvr>
                                      <p:to x="100000" y="60000"/>
                                    </p:animScale>
                                    <p:animScale>
                                      <p:cBhvr>
                                        <p:cTn id="93" dur="166" decel="50000">
                                          <p:stCondLst>
                                            <p:cond delay="676"/>
                                          </p:stCondLst>
                                        </p:cTn>
                                        <p:tgtEl>
                                          <p:spTgt spid="3">
                                            <p:txEl>
                                              <p:pRg st="4" end="4"/>
                                            </p:txEl>
                                          </p:spTgt>
                                        </p:tgtEl>
                                      </p:cBhvr>
                                      <p:to x="100000" y="100000"/>
                                    </p:animScale>
                                    <p:animScale>
                                      <p:cBhvr>
                                        <p:cTn id="94" dur="26">
                                          <p:stCondLst>
                                            <p:cond delay="1312"/>
                                          </p:stCondLst>
                                        </p:cTn>
                                        <p:tgtEl>
                                          <p:spTgt spid="3">
                                            <p:txEl>
                                              <p:pRg st="4" end="4"/>
                                            </p:txEl>
                                          </p:spTgt>
                                        </p:tgtEl>
                                      </p:cBhvr>
                                      <p:to x="100000" y="80000"/>
                                    </p:animScale>
                                    <p:animScale>
                                      <p:cBhvr>
                                        <p:cTn id="95" dur="166" decel="50000">
                                          <p:stCondLst>
                                            <p:cond delay="1338"/>
                                          </p:stCondLst>
                                        </p:cTn>
                                        <p:tgtEl>
                                          <p:spTgt spid="3">
                                            <p:txEl>
                                              <p:pRg st="4" end="4"/>
                                            </p:txEl>
                                          </p:spTgt>
                                        </p:tgtEl>
                                      </p:cBhvr>
                                      <p:to x="100000" y="100000"/>
                                    </p:animScale>
                                    <p:animScale>
                                      <p:cBhvr>
                                        <p:cTn id="96" dur="26">
                                          <p:stCondLst>
                                            <p:cond delay="1642"/>
                                          </p:stCondLst>
                                        </p:cTn>
                                        <p:tgtEl>
                                          <p:spTgt spid="3">
                                            <p:txEl>
                                              <p:pRg st="4" end="4"/>
                                            </p:txEl>
                                          </p:spTgt>
                                        </p:tgtEl>
                                      </p:cBhvr>
                                      <p:to x="100000" y="90000"/>
                                    </p:animScale>
                                    <p:animScale>
                                      <p:cBhvr>
                                        <p:cTn id="97" dur="166" decel="50000">
                                          <p:stCondLst>
                                            <p:cond delay="1668"/>
                                          </p:stCondLst>
                                        </p:cTn>
                                        <p:tgtEl>
                                          <p:spTgt spid="3">
                                            <p:txEl>
                                              <p:pRg st="4" end="4"/>
                                            </p:txEl>
                                          </p:spTgt>
                                        </p:tgtEl>
                                      </p:cBhvr>
                                      <p:to x="100000" y="100000"/>
                                    </p:animScale>
                                    <p:animScale>
                                      <p:cBhvr>
                                        <p:cTn id="98" dur="26">
                                          <p:stCondLst>
                                            <p:cond delay="1808"/>
                                          </p:stCondLst>
                                        </p:cTn>
                                        <p:tgtEl>
                                          <p:spTgt spid="3">
                                            <p:txEl>
                                              <p:pRg st="4" end="4"/>
                                            </p:txEl>
                                          </p:spTgt>
                                        </p:tgtEl>
                                      </p:cBhvr>
                                      <p:to x="100000" y="95000"/>
                                    </p:animScale>
                                    <p:animScale>
                                      <p:cBhvr>
                                        <p:cTn id="99"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EG" sz="7200" u="sng" dirty="0" smtClean="0">
                <a:solidFill>
                  <a:schemeClr val="tx1"/>
                </a:solidFill>
                <a:latin typeface="Andalus" pitchFamily="18" charset="-78"/>
                <a:cs typeface="Andalus" pitchFamily="18" charset="-78"/>
              </a:rPr>
              <a:t/>
            </a:r>
            <a:br>
              <a:rPr lang="ar-EG" sz="7200" u="sng" dirty="0" smtClean="0">
                <a:solidFill>
                  <a:schemeClr val="tx1"/>
                </a:solidFill>
                <a:latin typeface="Andalus" pitchFamily="18" charset="-78"/>
                <a:cs typeface="Andalus" pitchFamily="18" charset="-78"/>
              </a:rPr>
            </a:br>
            <a:r>
              <a:rPr lang="ar-EG" sz="7200" u="sng" dirty="0" smtClean="0">
                <a:solidFill>
                  <a:schemeClr val="tx1"/>
                </a:solidFill>
                <a:latin typeface="Andalus" pitchFamily="18" charset="-78"/>
                <a:cs typeface="Andalus" pitchFamily="18" charset="-78"/>
              </a:rPr>
              <a:t>أهمية الخريطة ووظيفتها</a:t>
            </a:r>
            <a:endParaRPr lang="ar-EG" sz="7200" u="sng" dirty="0">
              <a:solidFill>
                <a:schemeClr val="tx1"/>
              </a:solidFill>
              <a:latin typeface="Andalus" pitchFamily="18" charset="-78"/>
              <a:cs typeface="Andalus" pitchFamily="18" charset="-78"/>
            </a:endParaRPr>
          </a:p>
        </p:txBody>
      </p:sp>
      <p:sp>
        <p:nvSpPr>
          <p:cNvPr id="3" name="Content Placeholder 2"/>
          <p:cNvSpPr>
            <a:spLocks noGrp="1"/>
          </p:cNvSpPr>
          <p:nvPr>
            <p:ph idx="1"/>
          </p:nvPr>
        </p:nvSpPr>
        <p:spPr/>
        <p:txBody>
          <a:bodyPr>
            <a:normAutofit fontScale="92500" lnSpcReduction="20000"/>
          </a:bodyPr>
          <a:lstStyle/>
          <a:p>
            <a:endParaRPr lang="ar-EG" dirty="0" smtClean="0"/>
          </a:p>
          <a:p>
            <a:endParaRPr lang="ar-EG" dirty="0" smtClean="0"/>
          </a:p>
          <a:p>
            <a:endParaRPr lang="ar-EG" dirty="0"/>
          </a:p>
          <a:p>
            <a:pPr algn="just"/>
            <a:r>
              <a:rPr lang="ar-EG" sz="4800" dirty="0" smtClean="0"/>
              <a:t>تؤدي الخريطة وظيفتين مهمتين يتمثلان في كل من :</a:t>
            </a:r>
          </a:p>
          <a:p>
            <a:pPr algn="just"/>
            <a:r>
              <a:rPr lang="ar-EG" sz="4800" dirty="0" smtClean="0"/>
              <a:t>1- حفظ ونشر المعلومات الجغرافية.</a:t>
            </a:r>
          </a:p>
          <a:p>
            <a:pPr algn="just"/>
            <a:r>
              <a:rPr lang="ar-EG" sz="4800" dirty="0" smtClean="0"/>
              <a:t>2- تقديم وتوضيح العلاقات المكانية بين الظاهرات الممثلة عليها.</a:t>
            </a:r>
            <a:endParaRPr lang="ar-EG" sz="4800" dirty="0"/>
          </a:p>
        </p:txBody>
      </p:sp>
    </p:spTree>
    <p:extLst>
      <p:ext uri="{BB962C8B-B14F-4D97-AF65-F5344CB8AC3E}">
        <p14:creationId xmlns:p14="http://schemas.microsoft.com/office/powerpoint/2010/main" val="86246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80">
                                          <p:stCondLst>
                                            <p:cond delay="0"/>
                                          </p:stCondLst>
                                        </p:cTn>
                                        <p:tgtEl>
                                          <p:spTgt spid="3">
                                            <p:txEl>
                                              <p:pRg st="4" end="4"/>
                                            </p:txEl>
                                          </p:spTgt>
                                        </p:tgtEl>
                                      </p:cBhvr>
                                    </p:animEffect>
                                    <p:anim calcmode="lin" valueType="num">
                                      <p:cBhvr>
                                        <p:cTn id="23"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4" end="4"/>
                                            </p:txEl>
                                          </p:spTgt>
                                        </p:tgtEl>
                                      </p:cBhvr>
                                      <p:to x="100000" y="60000"/>
                                    </p:animScale>
                                    <p:animScale>
                                      <p:cBhvr>
                                        <p:cTn id="29" dur="166" decel="50000">
                                          <p:stCondLst>
                                            <p:cond delay="676"/>
                                          </p:stCondLst>
                                        </p:cTn>
                                        <p:tgtEl>
                                          <p:spTgt spid="3">
                                            <p:txEl>
                                              <p:pRg st="4" end="4"/>
                                            </p:txEl>
                                          </p:spTgt>
                                        </p:tgtEl>
                                      </p:cBhvr>
                                      <p:to x="100000" y="100000"/>
                                    </p:animScale>
                                    <p:animScale>
                                      <p:cBhvr>
                                        <p:cTn id="30" dur="26">
                                          <p:stCondLst>
                                            <p:cond delay="1312"/>
                                          </p:stCondLst>
                                        </p:cTn>
                                        <p:tgtEl>
                                          <p:spTgt spid="3">
                                            <p:txEl>
                                              <p:pRg st="4" end="4"/>
                                            </p:txEl>
                                          </p:spTgt>
                                        </p:tgtEl>
                                      </p:cBhvr>
                                      <p:to x="100000" y="80000"/>
                                    </p:animScale>
                                    <p:animScale>
                                      <p:cBhvr>
                                        <p:cTn id="31" dur="166" decel="50000">
                                          <p:stCondLst>
                                            <p:cond delay="1338"/>
                                          </p:stCondLst>
                                        </p:cTn>
                                        <p:tgtEl>
                                          <p:spTgt spid="3">
                                            <p:txEl>
                                              <p:pRg st="4" end="4"/>
                                            </p:txEl>
                                          </p:spTgt>
                                        </p:tgtEl>
                                      </p:cBhvr>
                                      <p:to x="100000" y="100000"/>
                                    </p:animScale>
                                    <p:animScale>
                                      <p:cBhvr>
                                        <p:cTn id="32" dur="26">
                                          <p:stCondLst>
                                            <p:cond delay="1642"/>
                                          </p:stCondLst>
                                        </p:cTn>
                                        <p:tgtEl>
                                          <p:spTgt spid="3">
                                            <p:txEl>
                                              <p:pRg st="4" end="4"/>
                                            </p:txEl>
                                          </p:spTgt>
                                        </p:tgtEl>
                                      </p:cBhvr>
                                      <p:to x="100000" y="90000"/>
                                    </p:animScale>
                                    <p:animScale>
                                      <p:cBhvr>
                                        <p:cTn id="33" dur="166" decel="50000">
                                          <p:stCondLst>
                                            <p:cond delay="1668"/>
                                          </p:stCondLst>
                                        </p:cTn>
                                        <p:tgtEl>
                                          <p:spTgt spid="3">
                                            <p:txEl>
                                              <p:pRg st="4" end="4"/>
                                            </p:txEl>
                                          </p:spTgt>
                                        </p:tgtEl>
                                      </p:cBhvr>
                                      <p:to x="100000" y="100000"/>
                                    </p:animScale>
                                    <p:animScale>
                                      <p:cBhvr>
                                        <p:cTn id="34" dur="26">
                                          <p:stCondLst>
                                            <p:cond delay="1808"/>
                                          </p:stCondLst>
                                        </p:cTn>
                                        <p:tgtEl>
                                          <p:spTgt spid="3">
                                            <p:txEl>
                                              <p:pRg st="4" end="4"/>
                                            </p:txEl>
                                          </p:spTgt>
                                        </p:tgtEl>
                                      </p:cBhvr>
                                      <p:to x="100000" y="95000"/>
                                    </p:animScale>
                                    <p:animScale>
                                      <p:cBhvr>
                                        <p:cTn id="35" dur="166" decel="50000">
                                          <p:stCondLst>
                                            <p:cond delay="1834"/>
                                          </p:stCondLst>
                                        </p:cTn>
                                        <p:tgtEl>
                                          <p:spTgt spid="3">
                                            <p:txEl>
                                              <p:pRg st="4" end="4"/>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wipe(down)">
                                      <p:cBhvr>
                                        <p:cTn id="40" dur="580">
                                          <p:stCondLst>
                                            <p:cond delay="0"/>
                                          </p:stCondLst>
                                        </p:cTn>
                                        <p:tgtEl>
                                          <p:spTgt spid="3">
                                            <p:txEl>
                                              <p:pRg st="5" end="5"/>
                                            </p:txEl>
                                          </p:spTgt>
                                        </p:tgtEl>
                                      </p:cBhvr>
                                    </p:animEffect>
                                    <p:anim calcmode="lin" valueType="num">
                                      <p:cBhvr>
                                        <p:cTn id="4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5" end="5"/>
                                            </p:txEl>
                                          </p:spTgt>
                                        </p:tgtEl>
                                      </p:cBhvr>
                                      <p:to x="100000" y="60000"/>
                                    </p:animScale>
                                    <p:animScale>
                                      <p:cBhvr>
                                        <p:cTn id="47" dur="166" decel="50000">
                                          <p:stCondLst>
                                            <p:cond delay="676"/>
                                          </p:stCondLst>
                                        </p:cTn>
                                        <p:tgtEl>
                                          <p:spTgt spid="3">
                                            <p:txEl>
                                              <p:pRg st="5" end="5"/>
                                            </p:txEl>
                                          </p:spTgt>
                                        </p:tgtEl>
                                      </p:cBhvr>
                                      <p:to x="100000" y="100000"/>
                                    </p:animScale>
                                    <p:animScale>
                                      <p:cBhvr>
                                        <p:cTn id="48" dur="26">
                                          <p:stCondLst>
                                            <p:cond delay="1312"/>
                                          </p:stCondLst>
                                        </p:cTn>
                                        <p:tgtEl>
                                          <p:spTgt spid="3">
                                            <p:txEl>
                                              <p:pRg st="5" end="5"/>
                                            </p:txEl>
                                          </p:spTgt>
                                        </p:tgtEl>
                                      </p:cBhvr>
                                      <p:to x="100000" y="80000"/>
                                    </p:animScale>
                                    <p:animScale>
                                      <p:cBhvr>
                                        <p:cTn id="49" dur="166" decel="50000">
                                          <p:stCondLst>
                                            <p:cond delay="1338"/>
                                          </p:stCondLst>
                                        </p:cTn>
                                        <p:tgtEl>
                                          <p:spTgt spid="3">
                                            <p:txEl>
                                              <p:pRg st="5" end="5"/>
                                            </p:txEl>
                                          </p:spTgt>
                                        </p:tgtEl>
                                      </p:cBhvr>
                                      <p:to x="100000" y="100000"/>
                                    </p:animScale>
                                    <p:animScale>
                                      <p:cBhvr>
                                        <p:cTn id="50" dur="26">
                                          <p:stCondLst>
                                            <p:cond delay="1642"/>
                                          </p:stCondLst>
                                        </p:cTn>
                                        <p:tgtEl>
                                          <p:spTgt spid="3">
                                            <p:txEl>
                                              <p:pRg st="5" end="5"/>
                                            </p:txEl>
                                          </p:spTgt>
                                        </p:tgtEl>
                                      </p:cBhvr>
                                      <p:to x="100000" y="90000"/>
                                    </p:animScale>
                                    <p:animScale>
                                      <p:cBhvr>
                                        <p:cTn id="51" dur="166" decel="50000">
                                          <p:stCondLst>
                                            <p:cond delay="1668"/>
                                          </p:stCondLst>
                                        </p:cTn>
                                        <p:tgtEl>
                                          <p:spTgt spid="3">
                                            <p:txEl>
                                              <p:pRg st="5" end="5"/>
                                            </p:txEl>
                                          </p:spTgt>
                                        </p:tgtEl>
                                      </p:cBhvr>
                                      <p:to x="100000" y="100000"/>
                                    </p:animScale>
                                    <p:animScale>
                                      <p:cBhvr>
                                        <p:cTn id="52" dur="26">
                                          <p:stCondLst>
                                            <p:cond delay="1808"/>
                                          </p:stCondLst>
                                        </p:cTn>
                                        <p:tgtEl>
                                          <p:spTgt spid="3">
                                            <p:txEl>
                                              <p:pRg st="5" end="5"/>
                                            </p:txEl>
                                          </p:spTgt>
                                        </p:tgtEl>
                                      </p:cBhvr>
                                      <p:to x="100000" y="95000"/>
                                    </p:animScale>
                                    <p:animScale>
                                      <p:cBhvr>
                                        <p:cTn id="53"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ar-EG" sz="8000" u="sng" dirty="0" smtClean="0">
                <a:latin typeface="Arabic Typesetting" pitchFamily="66" charset="-78"/>
                <a:cs typeface="Arabic Typesetting" pitchFamily="66" charset="-78"/>
              </a:rPr>
              <a:t> استخدامات الخــــريطة:</a:t>
            </a:r>
            <a:endParaRPr lang="ar-EG" sz="8000" u="sng" dirty="0">
              <a:latin typeface="Arabic Typesetting" pitchFamily="66" charset="-78"/>
              <a:cs typeface="Arabic Typesetting" pitchFamily="66" charset="-78"/>
            </a:endParaRPr>
          </a:p>
        </p:txBody>
      </p:sp>
      <p:sp>
        <p:nvSpPr>
          <p:cNvPr id="3" name="Content Placeholder 2"/>
          <p:cNvSpPr>
            <a:spLocks noGrp="1"/>
          </p:cNvSpPr>
          <p:nvPr>
            <p:ph idx="1"/>
          </p:nvPr>
        </p:nvSpPr>
        <p:spPr/>
        <p:txBody>
          <a:bodyPr>
            <a:normAutofit fontScale="92500" lnSpcReduction="20000"/>
          </a:bodyPr>
          <a:lstStyle/>
          <a:p>
            <a:pPr algn="just"/>
            <a:endParaRPr lang="ar-EG" sz="4300" dirty="0" smtClean="0"/>
          </a:p>
          <a:p>
            <a:pPr algn="just"/>
            <a:r>
              <a:rPr lang="ar-EG" sz="4300" dirty="0" smtClean="0"/>
              <a:t>1- تحديد المواقع والمسافات والمساحات والطرق.</a:t>
            </a:r>
          </a:p>
          <a:p>
            <a:pPr algn="just"/>
            <a:r>
              <a:rPr lang="ar-EG" sz="4300" dirty="0" smtClean="0"/>
              <a:t>2- التعرف على الظاهرات الطبيعية والبشرية والاقتصادية على   . سطح الأرض</a:t>
            </a:r>
          </a:p>
          <a:p>
            <a:pPr algn="just"/>
            <a:r>
              <a:rPr lang="ar-EG" sz="4300" dirty="0" smtClean="0"/>
              <a:t>3- توضيح وتفسير العلاقات </a:t>
            </a:r>
            <a:r>
              <a:rPr lang="ar-EG" sz="4300" dirty="0"/>
              <a:t>والتوزيعات </a:t>
            </a:r>
            <a:r>
              <a:rPr lang="ar-EG" sz="4300" dirty="0" smtClean="0"/>
              <a:t>المكانية للظاهرات, وتوضيح العلاقات المتبادلة بين البيئة والانسان</a:t>
            </a:r>
            <a:r>
              <a:rPr lang="ar-EG" dirty="0" smtClean="0"/>
              <a:t>.</a:t>
            </a:r>
            <a:endParaRPr lang="ar-EG" dirty="0"/>
          </a:p>
        </p:txBody>
      </p:sp>
      <p:sp>
        <p:nvSpPr>
          <p:cNvPr id="4" name="Donut 3"/>
          <p:cNvSpPr/>
          <p:nvPr/>
        </p:nvSpPr>
        <p:spPr>
          <a:xfrm>
            <a:off x="8551406" y="686453"/>
            <a:ext cx="216024" cy="216024"/>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Tree>
    <p:extLst>
      <p:ext uri="{BB962C8B-B14F-4D97-AF65-F5344CB8AC3E}">
        <p14:creationId xmlns:p14="http://schemas.microsoft.com/office/powerpoint/2010/main" val="234980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241</TotalTime>
  <Words>1051</Words>
  <Application>Microsoft Office PowerPoint</Application>
  <PresentationFormat>On-screen Show (4:3)</PresentationFormat>
  <Paragraphs>121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الخريطة</vt:lpstr>
      <vt:lpstr>الأصل اللغوي:</vt:lpstr>
      <vt:lpstr>- مفهوم الخريطة:</vt:lpstr>
      <vt:lpstr> المفهوم المعجمي للخريطة:</vt:lpstr>
      <vt:lpstr> تعريف قاموس اكسورد Oxford للخريطة:</vt:lpstr>
      <vt:lpstr> التعريف الاصطلاحي ( الاجرائي ) للخريطة :</vt:lpstr>
      <vt:lpstr>- خصائص الخريطـــــــــة :</vt:lpstr>
      <vt:lpstr> أهمية الخريطة ووظيفتها</vt:lpstr>
      <vt:lpstr> استخدامات الخــــريطة:</vt:lpstr>
      <vt:lpstr>PowerPoint Presentation</vt:lpstr>
      <vt:lpstr>تصنيف الخرائط بناءً على مقياس الرسم</vt:lpstr>
      <vt:lpstr> تصنيف الخرائط بناءً على الهدف من الخـــريطة.</vt:lpstr>
      <vt:lpstr> تصنيف الخرائط بناءً على طرق تمثيل الظاهرات.</vt:lpstr>
      <vt:lpstr> تصنيف الخرائط بناءً على مادة انتاجها</vt:lpstr>
      <vt:lpstr>PowerPoint Presentation</vt:lpstr>
      <vt:lpstr>مكونات الخــــريطة :</vt:lpstr>
      <vt:lpstr>أســــس تصمـــيم الخـــريطة</vt:lpstr>
      <vt:lpstr>- عنوان الخريطة :</vt:lpstr>
      <vt:lpstr>مقياس الرسم</vt:lpstr>
      <vt:lpstr> إطــــار الخـــــريطة</vt:lpstr>
      <vt:lpstr>     دليل المـوقع:</vt:lpstr>
      <vt:lpstr>العـــوامل المتحكمة في عملية تصميم الخرائط.</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الخريطة</dc:title>
  <dc:creator>AL BOSTAN</dc:creator>
  <cp:lastModifiedBy>AL BOSTAN</cp:lastModifiedBy>
  <cp:revision>26</cp:revision>
  <dcterms:created xsi:type="dcterms:W3CDTF">2016-11-16T15:55:52Z</dcterms:created>
  <dcterms:modified xsi:type="dcterms:W3CDTF">2016-11-16T20:00:05Z</dcterms:modified>
</cp:coreProperties>
</file>